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5" r:id="rId3"/>
    <p:sldId id="266" r:id="rId4"/>
    <p:sldId id="267" r:id="rId5"/>
    <p:sldId id="271" r:id="rId6"/>
    <p:sldId id="270" r:id="rId7"/>
    <p:sldId id="269" r:id="rId8"/>
    <p:sldId id="268" r:id="rId9"/>
    <p:sldId id="276" r:id="rId10"/>
    <p:sldId id="272" r:id="rId11"/>
    <p:sldId id="273" r:id="rId12"/>
    <p:sldId id="274" r:id="rId13"/>
    <p:sldId id="278" r:id="rId14"/>
    <p:sldId id="275" r:id="rId15"/>
    <p:sldId id="287" r:id="rId16"/>
    <p:sldId id="282" r:id="rId17"/>
    <p:sldId id="283" r:id="rId18"/>
    <p:sldId id="279" r:id="rId19"/>
    <p:sldId id="277" r:id="rId20"/>
    <p:sldId id="280" r:id="rId21"/>
    <p:sldId id="284" r:id="rId22"/>
    <p:sldId id="285" r:id="rId23"/>
    <p:sldId id="289" r:id="rId24"/>
    <p:sldId id="288" r:id="rId25"/>
    <p:sldId id="290" r:id="rId26"/>
    <p:sldId id="291" r:id="rId27"/>
    <p:sldId id="286" r:id="rId28"/>
    <p:sldId id="257" r:id="rId29"/>
    <p:sldId id="258" r:id="rId30"/>
    <p:sldId id="259" r:id="rId31"/>
    <p:sldId id="260" r:id="rId32"/>
    <p:sldId id="261" r:id="rId33"/>
    <p:sldId id="262" r:id="rId34"/>
    <p:sldId id="263" r:id="rId35"/>
    <p:sldId id="264" r:id="rId3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840B02-18C8-4DF3-AD6C-D9AC6E5821AD}">
          <p14:sldIdLst>
            <p14:sldId id="256"/>
          </p14:sldIdLst>
        </p14:section>
        <p14:section name="General Time series" id="{6762BFCD-BE57-4FF4-8E59-55BDE5636595}">
          <p14:sldIdLst>
            <p14:sldId id="265"/>
            <p14:sldId id="266"/>
            <p14:sldId id="267"/>
          </p14:sldIdLst>
        </p14:section>
        <p14:section name="RH Vs Temp" id="{6A7F8F30-26D7-4BB1-93E6-600132F68215}">
          <p14:sldIdLst/>
        </p14:section>
        <p14:section name="Seasons" id="{10C5FED2-9EB4-4CEA-84C4-4D62D15C2723}">
          <p14:sldIdLst>
            <p14:sldId id="271"/>
            <p14:sldId id="270"/>
            <p14:sldId id="269"/>
            <p14:sldId id="268"/>
            <p14:sldId id="276"/>
          </p14:sldIdLst>
        </p14:section>
        <p14:section name="Daytime" id="{3F397B31-DB85-490C-88BE-31BEFDC3D7E5}">
          <p14:sldIdLst>
            <p14:sldId id="272"/>
            <p14:sldId id="273"/>
            <p14:sldId id="274"/>
            <p14:sldId id="278"/>
            <p14:sldId id="275"/>
            <p14:sldId id="287"/>
          </p14:sldIdLst>
        </p14:section>
        <p14:section name="AC_effect" id="{3CECF2A6-2915-4F74-8DBA-4E0A5AC54B49}">
          <p14:sldIdLst>
            <p14:sldId id="282"/>
            <p14:sldId id="283"/>
            <p14:sldId id="279"/>
            <p14:sldId id="277"/>
            <p14:sldId id="280"/>
            <p14:sldId id="284"/>
            <p14:sldId id="285"/>
            <p14:sldId id="289"/>
            <p14:sldId id="288"/>
            <p14:sldId id="290"/>
            <p14:sldId id="291"/>
            <p14:sldId id="286"/>
          </p14:sldIdLst>
        </p14:section>
        <p14:section name="Temperature" id="{27A7610D-D028-46E1-8BBF-44B1AF11B5EE}">
          <p14:sldIdLst>
            <p14:sldId id="257"/>
            <p14:sldId id="258"/>
          </p14:sldIdLst>
        </p14:section>
        <p14:section name="RH" id="{3AE3C507-7453-4364-80E1-8E6B928640DC}">
          <p14:sldIdLst>
            <p14:sldId id="259"/>
            <p14:sldId id="260"/>
          </p14:sldIdLst>
        </p14:section>
        <p14:section name="RH vs Temp" id="{9132FA0D-CC32-4399-99CA-7702B01E64D5}">
          <p14:sldIdLst>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2C7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69444" autoAdjust="0"/>
  </p:normalViewPr>
  <p:slideViewPr>
    <p:cSldViewPr snapToGrid="0">
      <p:cViewPr>
        <p:scale>
          <a:sx n="50" d="100"/>
          <a:sy n="50" d="100"/>
        </p:scale>
        <p:origin x="684" y="-3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FDBAD93E-C30C-45F5-A0E0-4FBA33EC5170}" type="datetimeFigureOut">
              <a:rPr lang="he-IL" smtClean="0"/>
              <a:t>ל'/סיון/תשפ"ב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5ADD345-3E9D-4F9D-AA00-C545C3E1D4E7}" type="slidenum">
              <a:rPr lang="he-IL" smtClean="0"/>
              <a:t>‹#›</a:t>
            </a:fld>
            <a:endParaRPr lang="he-IL"/>
          </a:p>
        </p:txBody>
      </p:sp>
    </p:spTree>
    <p:extLst>
      <p:ext uri="{BB962C8B-B14F-4D97-AF65-F5344CB8AC3E}">
        <p14:creationId xmlns:p14="http://schemas.microsoft.com/office/powerpoint/2010/main" val="1372164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לחות </a:t>
            </a:r>
            <a:r>
              <a:rPr lang="he-IL" dirty="0" err="1"/>
              <a:t>וטמפ</a:t>
            </a:r>
            <a:r>
              <a:rPr lang="he-IL" dirty="0"/>
              <a:t> בחוץ ובפנים לפי עונות. בחוץ עם ובלי תנאי נוחות.</a:t>
            </a:r>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5</a:t>
            </a:fld>
            <a:endParaRPr lang="he-IL"/>
          </a:p>
        </p:txBody>
      </p:sp>
    </p:spTree>
    <p:extLst>
      <p:ext uri="{BB962C8B-B14F-4D97-AF65-F5344CB8AC3E}">
        <p14:creationId xmlns:p14="http://schemas.microsoft.com/office/powerpoint/2010/main" val="201160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כאן יש איחוד של 2 התקופות בהן </a:t>
            </a:r>
            <a:r>
              <a:rPr lang="he-IL" b="0" dirty="0" err="1"/>
              <a:t>היתה</a:t>
            </a:r>
            <a:r>
              <a:rPr lang="he-IL" b="0" dirty="0"/>
              <a:t> תחלופת אויר לתקופה 1 .</a:t>
            </a:r>
          </a:p>
          <a:p>
            <a:pPr algn="r" rtl="1"/>
            <a:endParaRPr lang="he-IL" b="0" dirty="0"/>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20</a:t>
            </a:fld>
            <a:endParaRPr lang="he-IL"/>
          </a:p>
        </p:txBody>
      </p:sp>
    </p:spTree>
    <p:extLst>
      <p:ext uri="{BB962C8B-B14F-4D97-AF65-F5344CB8AC3E}">
        <p14:creationId xmlns:p14="http://schemas.microsoft.com/office/powerpoint/2010/main" val="319698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כאן יש איחוד של 2 התקופות בהן </a:t>
            </a:r>
            <a:r>
              <a:rPr lang="he-IL" b="0" dirty="0" err="1"/>
              <a:t>היתה</a:t>
            </a:r>
            <a:r>
              <a:rPr lang="he-IL" b="0" dirty="0"/>
              <a:t> תחלופת אויר לתקופה 1 .</a:t>
            </a:r>
          </a:p>
          <a:p>
            <a:pPr algn="r" rtl="1"/>
            <a:r>
              <a:rPr lang="he-IL" b="0" dirty="0"/>
              <a:t>המובהקות היא ברמה של 95 ברמה של 90 אחוז יש מובהקות ללחות. עיין בשקופית הבאה למספרים.</a:t>
            </a:r>
          </a:p>
          <a:p>
            <a:pPr algn="r" rtl="1"/>
            <a:endParaRPr lang="he-IL" b="0" dirty="0"/>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21</a:t>
            </a:fld>
            <a:endParaRPr lang="he-IL"/>
          </a:p>
        </p:txBody>
      </p:sp>
    </p:spTree>
    <p:extLst>
      <p:ext uri="{BB962C8B-B14F-4D97-AF65-F5344CB8AC3E}">
        <p14:creationId xmlns:p14="http://schemas.microsoft.com/office/powerpoint/2010/main" val="292108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עיין </a:t>
            </a:r>
            <a:r>
              <a:rPr lang="he-IL" dirty="0" err="1"/>
              <a:t>בשקוית</a:t>
            </a:r>
            <a:r>
              <a:rPr lang="he-IL" dirty="0"/>
              <a:t> קודמת</a:t>
            </a:r>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22</a:t>
            </a:fld>
            <a:endParaRPr lang="he-IL"/>
          </a:p>
        </p:txBody>
      </p:sp>
    </p:spTree>
    <p:extLst>
      <p:ext uri="{BB962C8B-B14F-4D97-AF65-F5344CB8AC3E}">
        <p14:creationId xmlns:p14="http://schemas.microsoft.com/office/powerpoint/2010/main" val="69095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רציתי לראות האם יש שוני כאשר אנחנו מתייחסים רק לנתוני היום בלי הלילה (מתוך הנחה שהצמחים ישפיעו מתי שהם פעילים). היום נקבע בשעות שהאור דולק.</a:t>
            </a:r>
          </a:p>
          <a:p>
            <a:pPr algn="r" rtl="1"/>
            <a:endParaRPr lang="he-IL" b="0" dirty="0"/>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23</a:t>
            </a:fld>
            <a:endParaRPr lang="he-IL"/>
          </a:p>
        </p:txBody>
      </p:sp>
    </p:spTree>
    <p:extLst>
      <p:ext uri="{BB962C8B-B14F-4D97-AF65-F5344CB8AC3E}">
        <p14:creationId xmlns:p14="http://schemas.microsoft.com/office/powerpoint/2010/main" val="8091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רציתי לראות האם יש שוני כאשר אנחנו מתייחסים רק לנתוני היום בלי הלילה (מתוך הנחה שהצמחים ישפיעו מתי שהם פעילים). היום נקבע בשעות שהאור דולק.</a:t>
            </a:r>
          </a:p>
          <a:p>
            <a:pPr algn="r" rtl="1"/>
            <a:r>
              <a:rPr lang="he-IL" b="0" dirty="0"/>
              <a:t>פה כן יש מובהקות גם ללחות וגם לטמפרטורה ולא רק לטמפרטורה.</a:t>
            </a:r>
          </a:p>
          <a:p>
            <a:pPr algn="r" rtl="1"/>
            <a:r>
              <a:rPr lang="he-IL" b="0" dirty="0"/>
              <a:t>חשוב לציין שגם הלילה </a:t>
            </a:r>
            <a:r>
              <a:rPr lang="he-IL" b="0" dirty="0" err="1"/>
              <a:t>סיגניפיקנטי</a:t>
            </a:r>
            <a:r>
              <a:rPr lang="he-IL" b="0" dirty="0"/>
              <a:t>! כלומר קשה להגיד שזה רק צמחים כי אחרת זה כנראה היה רק ביום. (שקופית 26 - תוצאות)</a:t>
            </a:r>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24</a:t>
            </a:fld>
            <a:endParaRPr lang="he-IL"/>
          </a:p>
        </p:txBody>
      </p:sp>
    </p:spTree>
    <p:extLst>
      <p:ext uri="{BB962C8B-B14F-4D97-AF65-F5344CB8AC3E}">
        <p14:creationId xmlns:p14="http://schemas.microsoft.com/office/powerpoint/2010/main" val="315692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26</a:t>
            </a:fld>
            <a:endParaRPr lang="he-IL"/>
          </a:p>
        </p:txBody>
      </p:sp>
    </p:spTree>
    <p:extLst>
      <p:ext uri="{BB962C8B-B14F-4D97-AF65-F5344CB8AC3E}">
        <p14:creationId xmlns:p14="http://schemas.microsoft.com/office/powerpoint/2010/main" val="299902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link https://www.google.com/search?q=thermal+comfort+in+buildings+chart&amp;sxsrf=AOaemvLdn3wGmq3p8cjD_wYOFnQEyiVhCA:1641329384849&amp;source=lnms&amp;tbm=isch&amp;sa=X&amp;sqi=2&amp;ved=2ahUKEwi3vsW3_Jj1AhUyTWwGHe-ZB74Q_AUoAXoECAIQAw&amp;biw=1366&amp;bih=625&amp;dpr=1#imgrc=MfgUK-PUJN3j2M</a:t>
            </a:r>
          </a:p>
          <a:p>
            <a:endParaRPr lang="he-IL" dirty="0"/>
          </a:p>
        </p:txBody>
      </p:sp>
      <p:sp>
        <p:nvSpPr>
          <p:cNvPr id="4" name="Slide Number Placeholder 3"/>
          <p:cNvSpPr>
            <a:spLocks noGrp="1"/>
          </p:cNvSpPr>
          <p:nvPr>
            <p:ph type="sldNum" sz="quarter" idx="5"/>
          </p:nvPr>
        </p:nvSpPr>
        <p:spPr/>
        <p:txBody>
          <a:bodyPr/>
          <a:lstStyle/>
          <a:p>
            <a:fld id="{45ADD345-3E9D-4F9D-AA00-C545C3E1D4E7}" type="slidenum">
              <a:rPr lang="he-IL" smtClean="0"/>
              <a:t>32</a:t>
            </a:fld>
            <a:endParaRPr lang="he-IL"/>
          </a:p>
        </p:txBody>
      </p:sp>
    </p:spTree>
    <p:extLst>
      <p:ext uri="{BB962C8B-B14F-4D97-AF65-F5344CB8AC3E}">
        <p14:creationId xmlns:p14="http://schemas.microsoft.com/office/powerpoint/2010/main" val="1756375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45ADD345-3E9D-4F9D-AA00-C545C3E1D4E7}" type="slidenum">
              <a:rPr lang="he-IL" smtClean="0"/>
              <a:t>33</a:t>
            </a:fld>
            <a:endParaRPr lang="he-IL"/>
          </a:p>
        </p:txBody>
      </p:sp>
    </p:spTree>
    <p:extLst>
      <p:ext uri="{BB962C8B-B14F-4D97-AF65-F5344CB8AC3E}">
        <p14:creationId xmlns:p14="http://schemas.microsoft.com/office/powerpoint/2010/main" val="161058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מדובר בתנאי משרד בישראל. המקור הוא כאן: </a:t>
            </a:r>
            <a:r>
              <a:rPr lang="en-US" dirty="0"/>
              <a:t>https://www.slideshare.net/drorpiltz/ss-9498722</a:t>
            </a:r>
            <a:endParaRPr lang="he-IL" dirty="0"/>
          </a:p>
        </p:txBody>
      </p:sp>
      <p:sp>
        <p:nvSpPr>
          <p:cNvPr id="4" name="Slide Number Placeholder 3"/>
          <p:cNvSpPr>
            <a:spLocks noGrp="1"/>
          </p:cNvSpPr>
          <p:nvPr>
            <p:ph type="sldNum" sz="quarter" idx="5"/>
          </p:nvPr>
        </p:nvSpPr>
        <p:spPr/>
        <p:txBody>
          <a:bodyPr/>
          <a:lstStyle/>
          <a:p>
            <a:fld id="{45ADD345-3E9D-4F9D-AA00-C545C3E1D4E7}" type="slidenum">
              <a:rPr lang="he-IL" smtClean="0"/>
              <a:t>35</a:t>
            </a:fld>
            <a:endParaRPr lang="he-IL"/>
          </a:p>
        </p:txBody>
      </p:sp>
    </p:spTree>
    <p:extLst>
      <p:ext uri="{BB962C8B-B14F-4D97-AF65-F5344CB8AC3E}">
        <p14:creationId xmlns:p14="http://schemas.microsoft.com/office/powerpoint/2010/main" val="279724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כל דגימה היא ממוצע יומי</a:t>
            </a:r>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6</a:t>
            </a:fld>
            <a:endParaRPr lang="he-IL"/>
          </a:p>
        </p:txBody>
      </p:sp>
    </p:spTree>
    <p:extLst>
      <p:ext uri="{BB962C8B-B14F-4D97-AF65-F5344CB8AC3E}">
        <p14:creationId xmlns:p14="http://schemas.microsoft.com/office/powerpoint/2010/main" val="127938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9</a:t>
            </a:fld>
            <a:endParaRPr lang="he-IL"/>
          </a:p>
        </p:txBody>
      </p:sp>
    </p:spTree>
    <p:extLst>
      <p:ext uri="{BB962C8B-B14F-4D97-AF65-F5344CB8AC3E}">
        <p14:creationId xmlns:p14="http://schemas.microsoft.com/office/powerpoint/2010/main" val="51153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10</a:t>
            </a:fld>
            <a:endParaRPr lang="he-IL"/>
          </a:p>
        </p:txBody>
      </p:sp>
    </p:spTree>
    <p:extLst>
      <p:ext uri="{BB962C8B-B14F-4D97-AF65-F5344CB8AC3E}">
        <p14:creationId xmlns:p14="http://schemas.microsoft.com/office/powerpoint/2010/main" val="22744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מבחן </a:t>
            </a:r>
            <a:r>
              <a:rPr lang="en-US" dirty="0"/>
              <a:t>T</a:t>
            </a:r>
            <a:r>
              <a:rPr lang="he-IL" dirty="0"/>
              <a:t> לכל הזוגות כדי לבדוק האם יש הבדל בין יום ללילה בין:</a:t>
            </a:r>
          </a:p>
          <a:p>
            <a:pPr algn="r" rtl="1"/>
            <a:r>
              <a:rPr lang="he-IL" b="1" dirty="0"/>
              <a:t>בפנים:</a:t>
            </a:r>
          </a:p>
          <a:p>
            <a:pPr marL="228600" indent="-228600" algn="r" rtl="1">
              <a:buAutoNum type="arabicPeriod"/>
            </a:pPr>
            <a:r>
              <a:rPr lang="he-IL" b="0" dirty="0"/>
              <a:t>לחות ביום ובלילה</a:t>
            </a:r>
          </a:p>
          <a:p>
            <a:pPr marL="228600" indent="-228600" algn="r" rtl="1">
              <a:buAutoNum type="arabicPeriod"/>
            </a:pPr>
            <a:r>
              <a:rPr lang="he-IL" b="0" dirty="0"/>
              <a:t>טמפרטורה ביום ובלילה</a:t>
            </a:r>
          </a:p>
          <a:p>
            <a:pPr marL="228600" indent="-228600" algn="r" rtl="1">
              <a:buAutoNum type="arabicPeriod"/>
            </a:pPr>
            <a:endParaRPr lang="he-IL" b="0" dirty="0"/>
          </a:p>
          <a:p>
            <a:pPr marL="0" indent="0" algn="r" rtl="1">
              <a:buNone/>
            </a:pPr>
            <a:r>
              <a:rPr lang="he-IL" b="1" dirty="0"/>
              <a:t>בחוץ:</a:t>
            </a:r>
          </a:p>
          <a:p>
            <a:pPr marL="228600" indent="-228600" algn="r" rtl="1">
              <a:buAutoNum type="arabicPeriod"/>
            </a:pPr>
            <a:r>
              <a:rPr lang="he-IL" b="0" dirty="0"/>
              <a:t>לחות ביום ובלילה</a:t>
            </a:r>
          </a:p>
          <a:p>
            <a:pPr marL="228600" indent="-228600" algn="r" rtl="1">
              <a:buAutoNum type="arabicPeriod"/>
            </a:pPr>
            <a:r>
              <a:rPr lang="he-IL" b="0" dirty="0"/>
              <a:t>טמפרטורה ביום ובלילה</a:t>
            </a:r>
          </a:p>
          <a:p>
            <a:pPr marL="0" indent="0" algn="r" rtl="1">
              <a:buNone/>
            </a:pPr>
            <a:endParaRPr lang="he-IL" b="1" dirty="0"/>
          </a:p>
          <a:p>
            <a:pPr marL="0" indent="0" algn="r" rtl="1">
              <a:buNone/>
            </a:pPr>
            <a:r>
              <a:rPr lang="he-IL" b="1" dirty="0" err="1"/>
              <a:t>הכלמשמעותי</a:t>
            </a:r>
            <a:endParaRPr lang="en-US" b="1"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14</a:t>
            </a:fld>
            <a:endParaRPr lang="he-IL"/>
          </a:p>
        </p:txBody>
      </p:sp>
    </p:spTree>
    <p:extLst>
      <p:ext uri="{BB962C8B-B14F-4D97-AF65-F5344CB8AC3E}">
        <p14:creationId xmlns:p14="http://schemas.microsoft.com/office/powerpoint/2010/main" val="55168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פה לקחתי את </a:t>
            </a:r>
            <a:r>
              <a:rPr lang="he-IL" b="1" dirty="0"/>
              <a:t>4</a:t>
            </a:r>
            <a:r>
              <a:rPr lang="he-IL" b="0" dirty="0"/>
              <a:t> התקופות כדי להכניס גם בחשבון את התקופה שלא היה בה קיר.</a:t>
            </a:r>
          </a:p>
          <a:p>
            <a:pPr algn="r" rtl="1"/>
            <a:r>
              <a:rPr lang="he-IL" b="0" dirty="0"/>
              <a:t>לגעתי בגלל שהמזגן לא דלק הטמפרטורה ללא צמחים </a:t>
            </a:r>
            <a:r>
              <a:rPr lang="he-IL" b="0" dirty="0" err="1"/>
              <a:t>היתה</a:t>
            </a:r>
            <a:r>
              <a:rPr lang="he-IL" b="0" dirty="0"/>
              <a:t> כמו בחוץ ולכן זה לא אינדיקציה...</a:t>
            </a:r>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16</a:t>
            </a:fld>
            <a:endParaRPr lang="he-IL"/>
          </a:p>
        </p:txBody>
      </p:sp>
    </p:spTree>
    <p:extLst>
      <p:ext uri="{BB962C8B-B14F-4D97-AF65-F5344CB8AC3E}">
        <p14:creationId xmlns:p14="http://schemas.microsoft.com/office/powerpoint/2010/main" val="335692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dirty="0"/>
              <a:t>כאשר לוקחים את כל התקופות ועושים </a:t>
            </a:r>
            <a:r>
              <a:rPr lang="he-IL" b="0" dirty="0" err="1"/>
              <a:t>אנובה</a:t>
            </a:r>
            <a:r>
              <a:rPr lang="he-IL" b="0" dirty="0"/>
              <a:t> + תוכי (95%)</a:t>
            </a:r>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17</a:t>
            </a:fld>
            <a:endParaRPr lang="he-IL"/>
          </a:p>
        </p:txBody>
      </p:sp>
    </p:spTree>
    <p:extLst>
      <p:ext uri="{BB962C8B-B14F-4D97-AF65-F5344CB8AC3E}">
        <p14:creationId xmlns:p14="http://schemas.microsoft.com/office/powerpoint/2010/main" val="1758972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כל גרף הוא תקופה אחרת: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a:t>
            </a:r>
            <a:r>
              <a:rPr lang="en-US" b="0" dirty="0">
                <a:solidFill>
                  <a:srgbClr val="A31515"/>
                </a:solidFill>
                <a:effectLst/>
                <a:latin typeface="Courier New" panose="02070309020205020404" pitchFamily="49" charset="0"/>
              </a:rPr>
              <a:t>With Air Circulation 1</a:t>
            </a:r>
            <a:r>
              <a:rPr lang="he-IL" b="0" dirty="0">
                <a:solidFill>
                  <a:srgbClr val="A31515"/>
                </a:solidFill>
                <a:effectLst/>
                <a:latin typeface="Courier New" panose="02070309020205020404" pitchFamily="49" charset="0"/>
              </a:rPr>
              <a:t>"</a:t>
            </a:r>
            <a:r>
              <a:rPr lang="en-US" b="0" dirty="0">
                <a:solidFill>
                  <a:srgbClr val="A31515"/>
                </a:solidFill>
                <a:effectLst/>
                <a:latin typeface="Courier New" panose="02070309020205020404" pitchFamily="49" charset="0"/>
              </a:rPr>
              <a:t> – </a:t>
            </a:r>
            <a:r>
              <a:rPr lang="he-IL" b="0" dirty="0">
                <a:solidFill>
                  <a:srgbClr val="A31515"/>
                </a:solidFill>
                <a:effectLst/>
                <a:latin typeface="Courier New" panose="02070309020205020404" pitchFamily="49" charset="0"/>
              </a:rPr>
              <a:t>התקופה שלפני התקלה בתחלופת האויר.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a:t>
            </a:r>
            <a:r>
              <a:rPr lang="en-US" b="0" dirty="0">
                <a:solidFill>
                  <a:srgbClr val="A31515"/>
                </a:solidFill>
                <a:effectLst/>
                <a:latin typeface="Courier New" panose="02070309020205020404" pitchFamily="49" charset="0"/>
              </a:rPr>
              <a:t>With Air Circulation 2</a:t>
            </a:r>
            <a:r>
              <a:rPr lang="he-IL" b="0" dirty="0">
                <a:solidFill>
                  <a:srgbClr val="A31515"/>
                </a:solidFill>
                <a:effectLst/>
                <a:latin typeface="Courier New" panose="02070309020205020404" pitchFamily="49" charset="0"/>
              </a:rPr>
              <a:t>"</a:t>
            </a:r>
            <a:r>
              <a:rPr lang="en-US" b="0" dirty="0">
                <a:solidFill>
                  <a:srgbClr val="A31515"/>
                </a:solidFill>
                <a:effectLst/>
                <a:latin typeface="Courier New" panose="02070309020205020404" pitchFamily="49" charset="0"/>
              </a:rPr>
              <a:t> – </a:t>
            </a:r>
            <a:r>
              <a:rPr lang="he-IL" b="0" dirty="0">
                <a:solidFill>
                  <a:srgbClr val="A31515"/>
                </a:solidFill>
                <a:effectLst/>
                <a:latin typeface="Courier New" panose="02070309020205020404" pitchFamily="49" charset="0"/>
              </a:rPr>
              <a:t>התקופה לאחר התיקון של תחלופת האויר (16.05.2022 והלאה – </a:t>
            </a:r>
            <a:r>
              <a:rPr lang="he-IL" b="1" dirty="0">
                <a:solidFill>
                  <a:srgbClr val="A31515"/>
                </a:solidFill>
                <a:effectLst/>
                <a:latin typeface="Courier New" panose="02070309020205020404" pitchFamily="49" charset="0"/>
              </a:rPr>
              <a:t>תקופה קצרה יותר -15 יום</a:t>
            </a:r>
            <a:r>
              <a:rPr lang="en-US" b="0" dirty="0">
                <a:solidFill>
                  <a:srgbClr val="A31515"/>
                </a:solidFill>
                <a:effectLst/>
                <a:latin typeface="Courier New" panose="02070309020205020404" pitchFamily="49" charset="0"/>
              </a:rPr>
              <a:t>(</a:t>
            </a:r>
            <a:endParaRPr lang="he-IL" b="0" dirty="0"/>
          </a:p>
          <a:p>
            <a:pPr algn="r" rtl="1"/>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18</a:t>
            </a:fld>
            <a:endParaRPr lang="he-IL"/>
          </a:p>
        </p:txBody>
      </p:sp>
    </p:spTree>
    <p:extLst>
      <p:ext uri="{BB962C8B-B14F-4D97-AF65-F5344CB8AC3E}">
        <p14:creationId xmlns:p14="http://schemas.microsoft.com/office/powerpoint/2010/main" val="424666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הבדלי טמפרטורה מובהקים בין 3 הקבוצות.</a:t>
            </a:r>
          </a:p>
          <a:p>
            <a:pPr algn="r"/>
            <a:r>
              <a:rPr lang="he-IL" dirty="0"/>
              <a:t>הבדלי לחות מובהקים בין 2 התקופות </a:t>
            </a:r>
            <a:r>
              <a:rPr lang="he-IL"/>
              <a:t>עם תחלופת האויר!</a:t>
            </a:r>
            <a:endParaRPr lang="en-US" dirty="0"/>
          </a:p>
        </p:txBody>
      </p:sp>
      <p:sp>
        <p:nvSpPr>
          <p:cNvPr id="4" name="מציין מיקום של מספר שקופית 3"/>
          <p:cNvSpPr>
            <a:spLocks noGrp="1"/>
          </p:cNvSpPr>
          <p:nvPr>
            <p:ph type="sldNum" sz="quarter" idx="5"/>
          </p:nvPr>
        </p:nvSpPr>
        <p:spPr/>
        <p:txBody>
          <a:bodyPr/>
          <a:lstStyle/>
          <a:p>
            <a:fld id="{45ADD345-3E9D-4F9D-AA00-C545C3E1D4E7}" type="slidenum">
              <a:rPr lang="he-IL" smtClean="0"/>
              <a:t>19</a:t>
            </a:fld>
            <a:endParaRPr lang="he-IL"/>
          </a:p>
        </p:txBody>
      </p:sp>
    </p:spTree>
    <p:extLst>
      <p:ext uri="{BB962C8B-B14F-4D97-AF65-F5344CB8AC3E}">
        <p14:creationId xmlns:p14="http://schemas.microsoft.com/office/powerpoint/2010/main" val="200485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252B-7237-420F-88B3-3022F8DD9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BDD1CE0-0FBB-4B1D-BD6B-0DD22538C8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13F50ED-5613-46AD-92AC-4E32E2CE7066}"/>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E688EE43-CDA6-4A4C-BB56-445CDD6992F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0F7566A-FF80-47B1-9D4F-FC6C19B90D93}"/>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335833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9811-2687-40B3-95C2-222E4AF1846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EF40220-EB2E-4249-B2AB-91CC2B8442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C032DF7-4D1D-442E-B190-21842F67D13E}"/>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8675235A-54C8-4AF4-8E52-FA7D19CB309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88F3BD5-E330-4D16-864B-C077C22A0371}"/>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402270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9C637-D059-49D6-81C9-92ABDC9BC2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F05D6F3-B694-4526-A9AD-68FB1A9F3B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42EB39B-0AE3-426B-86E0-C2D691D29D31}"/>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B7A93810-A91A-4208-87E4-7ADEB45BDAD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7F2E3D-D80D-48AD-846F-D657030F9021}"/>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264070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E29B-51F9-4735-94BF-DE7391DF51CF}"/>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17BF32B-2B1D-4AB9-BC6F-0DDB5F4B38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074F744-F184-4A2B-BC0E-D2548086B419}"/>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2387FB7B-AE33-4178-A02D-B01D4A75B04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5FF905C-5CB3-40F2-AFA8-18BBD07B5F23}"/>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352061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A54E-B081-4D65-BDFB-861217B95C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BFD4538-3192-4142-8221-68F1BA032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0E3A9C-536C-43D2-A923-156DC4D73B4A}"/>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2155EDE6-CCB0-49C7-A076-D6C76CFA58C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4BAF99B-2198-4910-A638-6967582DD542}"/>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116211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AB6D-4D82-4332-A571-FD2F84ECBD78}"/>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ECA0942-6809-4AA1-A423-E3C283BCFB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6F04619-227B-4B9A-80C7-2CE73D5FFC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E1B2B8D5-4DC7-46CD-B229-E0189FEA34C8}"/>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6" name="Footer Placeholder 5">
            <a:extLst>
              <a:ext uri="{FF2B5EF4-FFF2-40B4-BE49-F238E27FC236}">
                <a16:creationId xmlns:a16="http://schemas.microsoft.com/office/drawing/2014/main" id="{EF40D393-3AEB-4300-8912-F6FA700F9F5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866ACE15-4FC1-4B10-BC6B-D7CA219DDECA}"/>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2027915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FCA5-DEE1-4117-BE30-25136F50BAD5}"/>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822C37-3D35-4F12-919D-38D7DEBD6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DF82E0-A06D-40BC-9D24-E43B1F9FC3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32C55869-947F-4656-A913-81416507A0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1F38EF-0720-4814-B086-A8D30F07DA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A6280CA5-7572-4843-B25A-1D1B5DEFCC5E}"/>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8" name="Footer Placeholder 7">
            <a:extLst>
              <a:ext uri="{FF2B5EF4-FFF2-40B4-BE49-F238E27FC236}">
                <a16:creationId xmlns:a16="http://schemas.microsoft.com/office/drawing/2014/main" id="{4CA71F0C-6C42-437F-8E34-A3631A27C9F8}"/>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72C2C619-51A3-4231-9E82-29AE877FD713}"/>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356087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5E8A-2434-411C-A72E-AB800050C71E}"/>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450605-E479-461E-888E-EDFC1F9B09E1}"/>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4" name="Footer Placeholder 3">
            <a:extLst>
              <a:ext uri="{FF2B5EF4-FFF2-40B4-BE49-F238E27FC236}">
                <a16:creationId xmlns:a16="http://schemas.microsoft.com/office/drawing/2014/main" id="{9F1BB7C8-4E52-4253-8446-B3E503A3CD04}"/>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58C5AD7-4DA0-4F13-ACA4-C50CACA6EFEB}"/>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366278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D20C03-AF5C-439B-83F0-BA0B17F756BB}"/>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3" name="Footer Placeholder 2">
            <a:extLst>
              <a:ext uri="{FF2B5EF4-FFF2-40B4-BE49-F238E27FC236}">
                <a16:creationId xmlns:a16="http://schemas.microsoft.com/office/drawing/2014/main" id="{2E36667B-A059-45F7-BA3C-53308D7F39B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B8A33C63-4AE3-4424-ABE6-051546D95CBC}"/>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9923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0017-D00B-4890-AFF2-03E8D7553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3F9D08CA-2B68-4D41-B59D-F59DD8E119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E91037B-FF7A-4943-8EC8-BB45F4415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E5ACAD-B1B8-4EF4-98F2-49FC4B56C048}"/>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6" name="Footer Placeholder 5">
            <a:extLst>
              <a:ext uri="{FF2B5EF4-FFF2-40B4-BE49-F238E27FC236}">
                <a16:creationId xmlns:a16="http://schemas.microsoft.com/office/drawing/2014/main" id="{6BA09603-D90D-415F-B96C-CBB96C33DFD9}"/>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C50D9E4-DA7B-42F7-829E-7A8D0E01CEB1}"/>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231095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0052-EFBB-46F9-A23D-5A2055D69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108EBD62-679C-43DE-A9D2-DEE31D1E6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90B3DB9F-BF4E-436A-8219-0C5B83525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CC6613-F64F-49D9-A924-0FEEA3E886D3}"/>
              </a:ext>
            </a:extLst>
          </p:cNvPr>
          <p:cNvSpPr>
            <a:spLocks noGrp="1"/>
          </p:cNvSpPr>
          <p:nvPr>
            <p:ph type="dt" sz="half" idx="10"/>
          </p:nvPr>
        </p:nvSpPr>
        <p:spPr/>
        <p:txBody>
          <a:bodyPr/>
          <a:lstStyle/>
          <a:p>
            <a:fld id="{F693B222-4453-48CB-AF11-B68564386409}" type="datetimeFigureOut">
              <a:rPr lang="he-IL" smtClean="0"/>
              <a:t>ל'/סיון/תשפ"ב</a:t>
            </a:fld>
            <a:endParaRPr lang="he-IL"/>
          </a:p>
        </p:txBody>
      </p:sp>
      <p:sp>
        <p:nvSpPr>
          <p:cNvPr id="6" name="Footer Placeholder 5">
            <a:extLst>
              <a:ext uri="{FF2B5EF4-FFF2-40B4-BE49-F238E27FC236}">
                <a16:creationId xmlns:a16="http://schemas.microsoft.com/office/drawing/2014/main" id="{D0CFA057-65FC-4C2D-9243-E0B1A213864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5C29729-1110-4FBD-AABF-7E4D1460A737}"/>
              </a:ext>
            </a:extLst>
          </p:cNvPr>
          <p:cNvSpPr>
            <a:spLocks noGrp="1"/>
          </p:cNvSpPr>
          <p:nvPr>
            <p:ph type="sldNum" sz="quarter" idx="12"/>
          </p:nvPr>
        </p:nvSpPr>
        <p:spPr/>
        <p:txBody>
          <a:bodyPr/>
          <a:lstStyle/>
          <a:p>
            <a:fld id="{81531F1D-7EB9-492F-B120-51A020DD78B5}" type="slidenum">
              <a:rPr lang="he-IL" smtClean="0"/>
              <a:t>‹#›</a:t>
            </a:fld>
            <a:endParaRPr lang="he-IL"/>
          </a:p>
        </p:txBody>
      </p:sp>
    </p:spTree>
    <p:extLst>
      <p:ext uri="{BB962C8B-B14F-4D97-AF65-F5344CB8AC3E}">
        <p14:creationId xmlns:p14="http://schemas.microsoft.com/office/powerpoint/2010/main" val="265149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007B37-5666-4C10-A464-D1327A1EE2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355B293-0B1A-4242-BA97-56F12224D0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0B3320A-C802-4E22-A36F-EBCF5ABF9E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3B222-4453-48CB-AF11-B68564386409}" type="datetimeFigureOut">
              <a:rPr lang="he-IL" smtClean="0"/>
              <a:t>ל'/סיון/תשפ"ב</a:t>
            </a:fld>
            <a:endParaRPr lang="he-IL"/>
          </a:p>
        </p:txBody>
      </p:sp>
      <p:sp>
        <p:nvSpPr>
          <p:cNvPr id="5" name="Footer Placeholder 4">
            <a:extLst>
              <a:ext uri="{FF2B5EF4-FFF2-40B4-BE49-F238E27FC236}">
                <a16:creationId xmlns:a16="http://schemas.microsoft.com/office/drawing/2014/main" id="{105F1BE0-050A-4067-AC10-F06EDFEF03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D3AFE729-344F-440D-832F-EEA7958FF5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31F1D-7EB9-492F-B120-51A020DD78B5}" type="slidenum">
              <a:rPr lang="he-IL" smtClean="0"/>
              <a:t>‹#›</a:t>
            </a:fld>
            <a:endParaRPr lang="he-IL"/>
          </a:p>
        </p:txBody>
      </p:sp>
    </p:spTree>
    <p:extLst>
      <p:ext uri="{BB962C8B-B14F-4D97-AF65-F5344CB8AC3E}">
        <p14:creationId xmlns:p14="http://schemas.microsoft.com/office/powerpoint/2010/main" val="977251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86CE-D068-449B-8967-CC77EE7C4B61}"/>
              </a:ext>
            </a:extLst>
          </p:cNvPr>
          <p:cNvSpPr>
            <a:spLocks noGrp="1"/>
          </p:cNvSpPr>
          <p:nvPr>
            <p:ph type="ctrTitle"/>
          </p:nvPr>
        </p:nvSpPr>
        <p:spPr>
          <a:xfrm>
            <a:off x="1524000" y="1330181"/>
            <a:ext cx="9144000" cy="2387600"/>
          </a:xfrm>
        </p:spPr>
        <p:txBody>
          <a:bodyPr/>
          <a:lstStyle/>
          <a:p>
            <a:r>
              <a:rPr lang="en-US" dirty="0"/>
              <a:t>Temperature &amp; RH results</a:t>
            </a:r>
            <a:endParaRPr lang="he-IL" dirty="0"/>
          </a:p>
        </p:txBody>
      </p:sp>
      <p:sp>
        <p:nvSpPr>
          <p:cNvPr id="3" name="מסגרת 2">
            <a:extLst>
              <a:ext uri="{FF2B5EF4-FFF2-40B4-BE49-F238E27FC236}">
                <a16:creationId xmlns:a16="http://schemas.microsoft.com/office/drawing/2014/main" id="{4C890ECB-71F5-4A83-8B43-F1696B7B069C}"/>
              </a:ext>
            </a:extLst>
          </p:cNvPr>
          <p:cNvSpPr/>
          <p:nvPr/>
        </p:nvSpPr>
        <p:spPr>
          <a:xfrm>
            <a:off x="0" y="0"/>
            <a:ext cx="12192000" cy="6858000"/>
          </a:xfrm>
          <a:prstGeom prst="frame">
            <a:avLst>
              <a:gd name="adj1" fmla="val 16136"/>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6464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C646FF1-F7C5-494B-95E3-C366D208A3A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Daytime differences</a:t>
            </a:r>
          </a:p>
        </p:txBody>
      </p:sp>
      <p:pic>
        <p:nvPicPr>
          <p:cNvPr id="7" name="תמונה 6">
            <a:extLst>
              <a:ext uri="{FF2B5EF4-FFF2-40B4-BE49-F238E27FC236}">
                <a16:creationId xmlns:a16="http://schemas.microsoft.com/office/drawing/2014/main" id="{BF36EFA1-7576-43B6-A3F6-C1BDA5932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20" y="2957665"/>
            <a:ext cx="4388689" cy="3346376"/>
          </a:xfrm>
          <a:prstGeom prst="rect">
            <a:avLst/>
          </a:prstGeom>
          <a:ln>
            <a:solidFill>
              <a:schemeClr val="bg2">
                <a:lumMod val="90000"/>
              </a:schemeClr>
            </a:solidFill>
          </a:ln>
        </p:spPr>
      </p:pic>
      <p:pic>
        <p:nvPicPr>
          <p:cNvPr id="5" name="תמונה 4">
            <a:extLst>
              <a:ext uri="{FF2B5EF4-FFF2-40B4-BE49-F238E27FC236}">
                <a16:creationId xmlns:a16="http://schemas.microsoft.com/office/drawing/2014/main" id="{E283AD5B-9E4A-44DF-B83A-18F848BE9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720" y="2957665"/>
            <a:ext cx="4599830" cy="3346376"/>
          </a:xfrm>
          <a:prstGeom prst="rect">
            <a:avLst/>
          </a:prstGeom>
          <a:ln>
            <a:solidFill>
              <a:schemeClr val="bg2">
                <a:lumMod val="90000"/>
              </a:schemeClr>
            </a:solidFill>
          </a:ln>
        </p:spPr>
      </p:pic>
    </p:spTree>
    <p:extLst>
      <p:ext uri="{BB962C8B-B14F-4D97-AF65-F5344CB8AC3E}">
        <p14:creationId xmlns:p14="http://schemas.microsoft.com/office/powerpoint/2010/main" val="297396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C646FF1-F7C5-494B-95E3-C366D208A3AF}"/>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Daytime differences</a:t>
            </a:r>
          </a:p>
        </p:txBody>
      </p:sp>
      <p:pic>
        <p:nvPicPr>
          <p:cNvPr id="7" name="תמונה 6">
            <a:extLst>
              <a:ext uri="{FF2B5EF4-FFF2-40B4-BE49-F238E27FC236}">
                <a16:creationId xmlns:a16="http://schemas.microsoft.com/office/drawing/2014/main" id="{A27D6F47-C67B-49E5-A431-74A09BC5B7ED}"/>
              </a:ext>
            </a:extLst>
          </p:cNvPr>
          <p:cNvPicPr>
            <a:picLocks noChangeAspect="1"/>
          </p:cNvPicPr>
          <p:nvPr/>
        </p:nvPicPr>
        <p:blipFill rotWithShape="1">
          <a:blip r:embed="rId2">
            <a:extLst>
              <a:ext uri="{28A0092B-C50C-407E-A947-70E740481C1C}">
                <a14:useLocalDpi xmlns:a14="http://schemas.microsoft.com/office/drawing/2010/main" val="0"/>
              </a:ext>
            </a:extLst>
          </a:blip>
          <a:srcRect r="-2" b="684"/>
          <a:stretch/>
        </p:blipFill>
        <p:spPr>
          <a:xfrm>
            <a:off x="198741" y="2410448"/>
            <a:ext cx="5803323" cy="3890357"/>
          </a:xfrm>
          <a:prstGeom prst="rect">
            <a:avLst/>
          </a:prstGeom>
        </p:spPr>
      </p:pic>
      <p:pic>
        <p:nvPicPr>
          <p:cNvPr id="5" name="תמונה 4">
            <a:extLst>
              <a:ext uri="{FF2B5EF4-FFF2-40B4-BE49-F238E27FC236}">
                <a16:creationId xmlns:a16="http://schemas.microsoft.com/office/drawing/2014/main" id="{BB8628E0-EF41-43B2-8C7F-02E4D067A903}"/>
              </a:ext>
            </a:extLst>
          </p:cNvPr>
          <p:cNvPicPr>
            <a:picLocks noChangeAspect="1"/>
          </p:cNvPicPr>
          <p:nvPr/>
        </p:nvPicPr>
        <p:blipFill rotWithShape="1">
          <a:blip r:embed="rId3">
            <a:extLst>
              <a:ext uri="{28A0092B-C50C-407E-A947-70E740481C1C}">
                <a14:useLocalDpi xmlns:a14="http://schemas.microsoft.com/office/drawing/2010/main" val="0"/>
              </a:ext>
            </a:extLst>
          </a:blip>
          <a:srcRect r="-2" b="7534"/>
          <a:stretch/>
        </p:blipFill>
        <p:spPr>
          <a:xfrm>
            <a:off x="6189934" y="2410448"/>
            <a:ext cx="5803323" cy="3890357"/>
          </a:xfrm>
          <a:prstGeom prst="rect">
            <a:avLst/>
          </a:prstGeom>
        </p:spPr>
      </p:pic>
    </p:spTree>
    <p:extLst>
      <p:ext uri="{BB962C8B-B14F-4D97-AF65-F5344CB8AC3E}">
        <p14:creationId xmlns:p14="http://schemas.microsoft.com/office/powerpoint/2010/main" val="159001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C646FF1-F7C5-494B-95E3-C366D208A3AF}"/>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Daytime differences</a:t>
            </a:r>
          </a:p>
        </p:txBody>
      </p:sp>
      <p:pic>
        <p:nvPicPr>
          <p:cNvPr id="5" name="תמונה 4">
            <a:extLst>
              <a:ext uri="{FF2B5EF4-FFF2-40B4-BE49-F238E27FC236}">
                <a16:creationId xmlns:a16="http://schemas.microsoft.com/office/drawing/2014/main" id="{4CA97E55-BFDA-4774-A4D8-A5308DE32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99" y="3209493"/>
            <a:ext cx="3797536" cy="2667768"/>
          </a:xfrm>
          <a:prstGeom prst="rect">
            <a:avLst/>
          </a:prstGeom>
          <a:ln>
            <a:solidFill>
              <a:schemeClr val="bg2">
                <a:lumMod val="75000"/>
              </a:schemeClr>
            </a:solidFill>
          </a:ln>
        </p:spPr>
      </p:pic>
      <p:pic>
        <p:nvPicPr>
          <p:cNvPr id="10" name="תמונה 9">
            <a:extLst>
              <a:ext uri="{FF2B5EF4-FFF2-40B4-BE49-F238E27FC236}">
                <a16:creationId xmlns:a16="http://schemas.microsoft.com/office/drawing/2014/main" id="{4020FD12-0E95-4786-8868-7A7D82784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86" y="3261709"/>
            <a:ext cx="3797536" cy="2563336"/>
          </a:xfrm>
          <a:prstGeom prst="rect">
            <a:avLst/>
          </a:prstGeom>
          <a:ln>
            <a:solidFill>
              <a:schemeClr val="bg2">
                <a:lumMod val="75000"/>
              </a:schemeClr>
            </a:solidFill>
          </a:ln>
        </p:spPr>
      </p:pic>
      <p:pic>
        <p:nvPicPr>
          <p:cNvPr id="7" name="תמונה 6">
            <a:extLst>
              <a:ext uri="{FF2B5EF4-FFF2-40B4-BE49-F238E27FC236}">
                <a16:creationId xmlns:a16="http://schemas.microsoft.com/office/drawing/2014/main" id="{3D514F10-4AF1-40EA-BA94-66626F671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673" y="3261709"/>
            <a:ext cx="3797536" cy="2563336"/>
          </a:xfrm>
          <a:prstGeom prst="rect">
            <a:avLst/>
          </a:prstGeom>
          <a:ln>
            <a:solidFill>
              <a:schemeClr val="bg2">
                <a:lumMod val="75000"/>
              </a:schemeClr>
            </a:solidFill>
          </a:ln>
        </p:spPr>
      </p:pic>
    </p:spTree>
    <p:extLst>
      <p:ext uri="{BB962C8B-B14F-4D97-AF65-F5344CB8AC3E}">
        <p14:creationId xmlns:p14="http://schemas.microsoft.com/office/powerpoint/2010/main" val="1359187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52230D3B-0411-425C-BA78-BCC59DC3142A}"/>
              </a:ext>
            </a:extLst>
          </p:cNvPr>
          <p:cNvSpPr>
            <a:spLocks noGrp="1"/>
          </p:cNvSpPr>
          <p:nvPr>
            <p:ph type="title"/>
          </p:nvPr>
        </p:nvSpPr>
        <p:spPr>
          <a:xfrm>
            <a:off x="0" y="2766475"/>
            <a:ext cx="5181841" cy="932688"/>
          </a:xfrm>
        </p:spPr>
        <p:txBody>
          <a:bodyPr vert="horz" lIns="91440" tIns="45720" rIns="91440" bIns="45720" rtlCol="0" anchor="b">
            <a:normAutofit/>
          </a:bodyPr>
          <a:lstStyle/>
          <a:p>
            <a:r>
              <a:rPr lang="en-US" sz="4800" kern="1200" dirty="0">
                <a:solidFill>
                  <a:schemeClr val="tx1"/>
                </a:solidFill>
                <a:latin typeface="+mj-lt"/>
                <a:ea typeface="+mj-ea"/>
                <a:cs typeface="+mj-cs"/>
              </a:rPr>
              <a:t>Daytime differences</a:t>
            </a:r>
          </a:p>
        </p:txBody>
      </p:sp>
      <p:pic>
        <p:nvPicPr>
          <p:cNvPr id="12" name="תמונה 11">
            <a:extLst>
              <a:ext uri="{FF2B5EF4-FFF2-40B4-BE49-F238E27FC236}">
                <a16:creationId xmlns:a16="http://schemas.microsoft.com/office/drawing/2014/main" id="{A73EE345-CFB2-47C5-B883-2A0D2BA86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841" y="0"/>
            <a:ext cx="7010159" cy="6858000"/>
          </a:xfrm>
          <a:prstGeom prst="rect">
            <a:avLst/>
          </a:prstGeom>
        </p:spPr>
      </p:pic>
    </p:spTree>
    <p:extLst>
      <p:ext uri="{BB962C8B-B14F-4D97-AF65-F5344CB8AC3E}">
        <p14:creationId xmlns:p14="http://schemas.microsoft.com/office/powerpoint/2010/main" val="165904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21CD94-BF1A-4FCE-8605-9F0ADAD7779A}"/>
              </a:ext>
            </a:extLst>
          </p:cNvPr>
          <p:cNvSpPr>
            <a:spLocks noGrp="1"/>
          </p:cNvSpPr>
          <p:nvPr>
            <p:ph type="title"/>
          </p:nvPr>
        </p:nvSpPr>
        <p:spPr/>
        <p:txBody>
          <a:bodyPr/>
          <a:lstStyle/>
          <a:p>
            <a:r>
              <a:rPr lang="en-US" dirty="0"/>
              <a:t>Daytime Statistics – All pairs significant</a:t>
            </a:r>
          </a:p>
        </p:txBody>
      </p:sp>
      <p:pic>
        <p:nvPicPr>
          <p:cNvPr id="13" name="תמונה 12">
            <a:extLst>
              <a:ext uri="{FF2B5EF4-FFF2-40B4-BE49-F238E27FC236}">
                <a16:creationId xmlns:a16="http://schemas.microsoft.com/office/drawing/2014/main" id="{3051C456-8EC2-49E6-B5ED-8270CF3FDD10}"/>
              </a:ext>
            </a:extLst>
          </p:cNvPr>
          <p:cNvPicPr>
            <a:picLocks noChangeAspect="1"/>
          </p:cNvPicPr>
          <p:nvPr/>
        </p:nvPicPr>
        <p:blipFill>
          <a:blip r:embed="rId3"/>
          <a:stretch>
            <a:fillRect/>
          </a:stretch>
        </p:blipFill>
        <p:spPr>
          <a:xfrm>
            <a:off x="481946" y="1640387"/>
            <a:ext cx="2685705" cy="2611102"/>
          </a:xfrm>
          <a:prstGeom prst="rect">
            <a:avLst/>
          </a:prstGeom>
        </p:spPr>
      </p:pic>
      <p:pic>
        <p:nvPicPr>
          <p:cNvPr id="14" name="תמונה 13">
            <a:extLst>
              <a:ext uri="{FF2B5EF4-FFF2-40B4-BE49-F238E27FC236}">
                <a16:creationId xmlns:a16="http://schemas.microsoft.com/office/drawing/2014/main" id="{462489B3-A6A3-432C-AD96-77B2ADCFF61D}"/>
              </a:ext>
            </a:extLst>
          </p:cNvPr>
          <p:cNvPicPr>
            <a:picLocks noChangeAspect="1"/>
          </p:cNvPicPr>
          <p:nvPr/>
        </p:nvPicPr>
        <p:blipFill>
          <a:blip r:embed="rId4"/>
          <a:stretch>
            <a:fillRect/>
          </a:stretch>
        </p:blipFill>
        <p:spPr>
          <a:xfrm>
            <a:off x="3328518" y="1700489"/>
            <a:ext cx="2685705" cy="2550999"/>
          </a:xfrm>
          <a:prstGeom prst="rect">
            <a:avLst/>
          </a:prstGeom>
        </p:spPr>
      </p:pic>
      <p:pic>
        <p:nvPicPr>
          <p:cNvPr id="15" name="תמונה 14">
            <a:extLst>
              <a:ext uri="{FF2B5EF4-FFF2-40B4-BE49-F238E27FC236}">
                <a16:creationId xmlns:a16="http://schemas.microsoft.com/office/drawing/2014/main" id="{496288A9-9616-42E9-AD56-3B516192B219}"/>
              </a:ext>
            </a:extLst>
          </p:cNvPr>
          <p:cNvPicPr>
            <a:picLocks noChangeAspect="1"/>
          </p:cNvPicPr>
          <p:nvPr/>
        </p:nvPicPr>
        <p:blipFill>
          <a:blip r:embed="rId5"/>
          <a:stretch>
            <a:fillRect/>
          </a:stretch>
        </p:blipFill>
        <p:spPr>
          <a:xfrm>
            <a:off x="6223000" y="1630990"/>
            <a:ext cx="2637795" cy="2620498"/>
          </a:xfrm>
          <a:prstGeom prst="rect">
            <a:avLst/>
          </a:prstGeom>
        </p:spPr>
      </p:pic>
      <p:pic>
        <p:nvPicPr>
          <p:cNvPr id="17" name="תמונה 16">
            <a:extLst>
              <a:ext uri="{FF2B5EF4-FFF2-40B4-BE49-F238E27FC236}">
                <a16:creationId xmlns:a16="http://schemas.microsoft.com/office/drawing/2014/main" id="{F76A4114-CF2B-4498-ADA5-0F4A9F5892C2}"/>
              </a:ext>
            </a:extLst>
          </p:cNvPr>
          <p:cNvPicPr>
            <a:picLocks noChangeAspect="1"/>
          </p:cNvPicPr>
          <p:nvPr/>
        </p:nvPicPr>
        <p:blipFill>
          <a:blip r:embed="rId6"/>
          <a:stretch>
            <a:fillRect/>
          </a:stretch>
        </p:blipFill>
        <p:spPr>
          <a:xfrm>
            <a:off x="9069572" y="1690688"/>
            <a:ext cx="2685706" cy="2333353"/>
          </a:xfrm>
          <a:prstGeom prst="rect">
            <a:avLst/>
          </a:prstGeom>
        </p:spPr>
      </p:pic>
    </p:spTree>
    <p:extLst>
      <p:ext uri="{BB962C8B-B14F-4D97-AF65-F5344CB8AC3E}">
        <p14:creationId xmlns:p14="http://schemas.microsoft.com/office/powerpoint/2010/main" val="24772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7175AF-D872-4719-8487-F497C11E347B}"/>
              </a:ext>
            </a:extLst>
          </p:cNvPr>
          <p:cNvSpPr>
            <a:spLocks noGrp="1"/>
          </p:cNvSpPr>
          <p:nvPr>
            <p:ph type="title"/>
          </p:nvPr>
        </p:nvSpPr>
        <p:spPr>
          <a:prstGeom prst="roundRect">
            <a:avLst/>
          </a:prstGeom>
          <a:solidFill>
            <a:schemeClr val="accent2">
              <a:lumMod val="20000"/>
              <a:lumOff val="80000"/>
            </a:schemeClr>
          </a:solidFill>
        </p:spPr>
        <p:txBody>
          <a:bodyPr/>
          <a:lstStyle/>
          <a:p>
            <a:r>
              <a:rPr lang="en-US" dirty="0"/>
              <a:t>Conclusions</a:t>
            </a:r>
          </a:p>
        </p:txBody>
      </p:sp>
      <p:sp>
        <p:nvSpPr>
          <p:cNvPr id="3" name="מציין מיקום תוכן 2">
            <a:extLst>
              <a:ext uri="{FF2B5EF4-FFF2-40B4-BE49-F238E27FC236}">
                <a16:creationId xmlns:a16="http://schemas.microsoft.com/office/drawing/2014/main" id="{4750A7AA-6C53-46F0-B942-4D650DEC6C88}"/>
              </a:ext>
            </a:extLst>
          </p:cNvPr>
          <p:cNvSpPr>
            <a:spLocks noGrp="1"/>
          </p:cNvSpPr>
          <p:nvPr>
            <p:ph idx="1"/>
          </p:nvPr>
        </p:nvSpPr>
        <p:spPr/>
        <p:txBody>
          <a:bodyPr/>
          <a:lstStyle/>
          <a:p>
            <a:pPr marL="514350" indent="-514350">
              <a:buAutoNum type="arabicPeriod"/>
            </a:pPr>
            <a:r>
              <a:rPr lang="en-US" dirty="0"/>
              <a:t>There is a significant different between Day and night temperature and RH inside and outside!</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903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AC &amp; Plants effect</a:t>
            </a:r>
          </a:p>
        </p:txBody>
      </p:sp>
      <p:pic>
        <p:nvPicPr>
          <p:cNvPr id="4" name="תמונה 3">
            <a:extLst>
              <a:ext uri="{FF2B5EF4-FFF2-40B4-BE49-F238E27FC236}">
                <a16:creationId xmlns:a16="http://schemas.microsoft.com/office/drawing/2014/main" id="{A440D663-7FEA-4188-A7AF-FDE95DF3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12192000" cy="3657600"/>
          </a:xfrm>
          <a:prstGeom prst="rect">
            <a:avLst/>
          </a:prstGeom>
        </p:spPr>
      </p:pic>
      <p:pic>
        <p:nvPicPr>
          <p:cNvPr id="5" name="תמונה 4">
            <a:extLst>
              <a:ext uri="{FF2B5EF4-FFF2-40B4-BE49-F238E27FC236}">
                <a16:creationId xmlns:a16="http://schemas.microsoft.com/office/drawing/2014/main" id="{7F3DB5D4-2C0B-4D31-82B3-2AB6178D97B6}"/>
              </a:ext>
            </a:extLst>
          </p:cNvPr>
          <p:cNvPicPr>
            <a:picLocks noChangeAspect="1"/>
          </p:cNvPicPr>
          <p:nvPr/>
        </p:nvPicPr>
        <p:blipFill>
          <a:blip r:embed="rId4"/>
          <a:stretch>
            <a:fillRect/>
          </a:stretch>
        </p:blipFill>
        <p:spPr>
          <a:xfrm>
            <a:off x="-7626927" y="2246786"/>
            <a:ext cx="6697088" cy="5257800"/>
          </a:xfrm>
          <a:prstGeom prst="rect">
            <a:avLst/>
          </a:prstGeom>
        </p:spPr>
      </p:pic>
      <p:pic>
        <p:nvPicPr>
          <p:cNvPr id="8" name="תמונה 7">
            <a:extLst>
              <a:ext uri="{FF2B5EF4-FFF2-40B4-BE49-F238E27FC236}">
                <a16:creationId xmlns:a16="http://schemas.microsoft.com/office/drawing/2014/main" id="{2144D89B-24AF-4A73-98DD-40F4CBCFCA12}"/>
              </a:ext>
            </a:extLst>
          </p:cNvPr>
          <p:cNvPicPr>
            <a:picLocks noChangeAspect="1"/>
          </p:cNvPicPr>
          <p:nvPr/>
        </p:nvPicPr>
        <p:blipFill>
          <a:blip r:embed="rId5"/>
          <a:stretch>
            <a:fillRect/>
          </a:stretch>
        </p:blipFill>
        <p:spPr>
          <a:xfrm>
            <a:off x="-929839" y="2246786"/>
            <a:ext cx="6792189" cy="5055017"/>
          </a:xfrm>
          <a:prstGeom prst="rect">
            <a:avLst/>
          </a:prstGeom>
        </p:spPr>
      </p:pic>
    </p:spTree>
    <p:extLst>
      <p:ext uri="{BB962C8B-B14F-4D97-AF65-F5344CB8AC3E}">
        <p14:creationId xmlns:p14="http://schemas.microsoft.com/office/powerpoint/2010/main" val="109249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AC &amp; Plants effect</a:t>
            </a:r>
          </a:p>
        </p:txBody>
      </p:sp>
      <p:grpSp>
        <p:nvGrpSpPr>
          <p:cNvPr id="13" name="קבוצה 12">
            <a:extLst>
              <a:ext uri="{FF2B5EF4-FFF2-40B4-BE49-F238E27FC236}">
                <a16:creationId xmlns:a16="http://schemas.microsoft.com/office/drawing/2014/main" id="{49F284E1-EBCC-4AF0-B7E2-730014D4B614}"/>
              </a:ext>
            </a:extLst>
          </p:cNvPr>
          <p:cNvGrpSpPr/>
          <p:nvPr/>
        </p:nvGrpSpPr>
        <p:grpSpPr>
          <a:xfrm>
            <a:off x="471394" y="1594143"/>
            <a:ext cx="5624604" cy="4937288"/>
            <a:chOff x="471394" y="1594143"/>
            <a:chExt cx="5624604" cy="4937288"/>
          </a:xfrm>
        </p:grpSpPr>
        <p:pic>
          <p:nvPicPr>
            <p:cNvPr id="8" name="תמונה 7">
              <a:extLst>
                <a:ext uri="{FF2B5EF4-FFF2-40B4-BE49-F238E27FC236}">
                  <a16:creationId xmlns:a16="http://schemas.microsoft.com/office/drawing/2014/main" id="{2D23F248-6F4B-47C2-BBB8-55D2A734BFBD}"/>
                </a:ext>
              </a:extLst>
            </p:cNvPr>
            <p:cNvPicPr>
              <a:picLocks noChangeAspect="1"/>
            </p:cNvPicPr>
            <p:nvPr/>
          </p:nvPicPr>
          <p:blipFill rotWithShape="1">
            <a:blip r:embed="rId3">
              <a:extLst>
                <a:ext uri="{28A0092B-C50C-407E-A947-70E740481C1C}">
                  <a14:useLocalDpi xmlns:a14="http://schemas.microsoft.com/office/drawing/2010/main" val="0"/>
                </a:ext>
              </a:extLst>
            </a:blip>
            <a:srcRect b="4722"/>
            <a:stretch/>
          </p:blipFill>
          <p:spPr>
            <a:xfrm>
              <a:off x="471394" y="1594143"/>
              <a:ext cx="5624604" cy="4937288"/>
            </a:xfrm>
            <a:prstGeom prst="rect">
              <a:avLst/>
            </a:prstGeom>
          </p:spPr>
        </p:pic>
        <p:sp>
          <p:nvSpPr>
            <p:cNvPr id="9" name="תיבת טקסט 8">
              <a:extLst>
                <a:ext uri="{FF2B5EF4-FFF2-40B4-BE49-F238E27FC236}">
                  <a16:creationId xmlns:a16="http://schemas.microsoft.com/office/drawing/2014/main" id="{6F145BE0-4C7F-46AF-940B-717A61168513}"/>
                </a:ext>
              </a:extLst>
            </p:cNvPr>
            <p:cNvSpPr txBox="1"/>
            <p:nvPr/>
          </p:nvSpPr>
          <p:spPr>
            <a:xfrm>
              <a:off x="2680855" y="2015836"/>
              <a:ext cx="290946" cy="369332"/>
            </a:xfrm>
            <a:prstGeom prst="rect">
              <a:avLst/>
            </a:prstGeom>
            <a:noFill/>
          </p:spPr>
          <p:txBody>
            <a:bodyPr wrap="square" rtlCol="0">
              <a:spAutoFit/>
            </a:bodyPr>
            <a:lstStyle/>
            <a:p>
              <a:r>
                <a:rPr lang="en-US" b="1" dirty="0"/>
                <a:t>A</a:t>
              </a:r>
            </a:p>
          </p:txBody>
        </p:sp>
        <p:sp>
          <p:nvSpPr>
            <p:cNvPr id="10" name="תיבת טקסט 9">
              <a:extLst>
                <a:ext uri="{FF2B5EF4-FFF2-40B4-BE49-F238E27FC236}">
                  <a16:creationId xmlns:a16="http://schemas.microsoft.com/office/drawing/2014/main" id="{098AF1D1-AA45-4381-A2E9-F15A11E6E62F}"/>
                </a:ext>
              </a:extLst>
            </p:cNvPr>
            <p:cNvSpPr txBox="1"/>
            <p:nvPr/>
          </p:nvSpPr>
          <p:spPr>
            <a:xfrm>
              <a:off x="5139698" y="2093935"/>
              <a:ext cx="290946" cy="369332"/>
            </a:xfrm>
            <a:prstGeom prst="rect">
              <a:avLst/>
            </a:prstGeom>
            <a:noFill/>
          </p:spPr>
          <p:txBody>
            <a:bodyPr wrap="square" rtlCol="0">
              <a:spAutoFit/>
            </a:bodyPr>
            <a:lstStyle/>
            <a:p>
              <a:r>
                <a:rPr lang="en-US" b="1" dirty="0"/>
                <a:t>B</a:t>
              </a:r>
            </a:p>
          </p:txBody>
        </p:sp>
        <p:sp>
          <p:nvSpPr>
            <p:cNvPr id="11" name="תיבת טקסט 10">
              <a:extLst>
                <a:ext uri="{FF2B5EF4-FFF2-40B4-BE49-F238E27FC236}">
                  <a16:creationId xmlns:a16="http://schemas.microsoft.com/office/drawing/2014/main" id="{A121630B-5F88-4E87-BE81-602CE37F7CDB}"/>
                </a:ext>
              </a:extLst>
            </p:cNvPr>
            <p:cNvSpPr txBox="1"/>
            <p:nvPr/>
          </p:nvSpPr>
          <p:spPr>
            <a:xfrm>
              <a:off x="3858322" y="1909269"/>
              <a:ext cx="290946" cy="369332"/>
            </a:xfrm>
            <a:prstGeom prst="rect">
              <a:avLst/>
            </a:prstGeom>
            <a:noFill/>
          </p:spPr>
          <p:txBody>
            <a:bodyPr wrap="square" rtlCol="0">
              <a:spAutoFit/>
            </a:bodyPr>
            <a:lstStyle/>
            <a:p>
              <a:r>
                <a:rPr lang="en-US" b="1" dirty="0"/>
                <a:t>C</a:t>
              </a:r>
            </a:p>
          </p:txBody>
        </p:sp>
        <p:sp>
          <p:nvSpPr>
            <p:cNvPr id="12" name="תיבת טקסט 11">
              <a:extLst>
                <a:ext uri="{FF2B5EF4-FFF2-40B4-BE49-F238E27FC236}">
                  <a16:creationId xmlns:a16="http://schemas.microsoft.com/office/drawing/2014/main" id="{D78D2D46-C275-4335-9508-167580E43568}"/>
                </a:ext>
              </a:extLst>
            </p:cNvPr>
            <p:cNvSpPr txBox="1"/>
            <p:nvPr/>
          </p:nvSpPr>
          <p:spPr>
            <a:xfrm>
              <a:off x="1402775" y="2200502"/>
              <a:ext cx="290946" cy="369332"/>
            </a:xfrm>
            <a:prstGeom prst="rect">
              <a:avLst/>
            </a:prstGeom>
            <a:noFill/>
          </p:spPr>
          <p:txBody>
            <a:bodyPr wrap="square" rtlCol="0">
              <a:spAutoFit/>
            </a:bodyPr>
            <a:lstStyle/>
            <a:p>
              <a:r>
                <a:rPr lang="en-US" b="1" dirty="0"/>
                <a:t>D</a:t>
              </a:r>
            </a:p>
          </p:txBody>
        </p:sp>
      </p:grpSp>
      <p:grpSp>
        <p:nvGrpSpPr>
          <p:cNvPr id="18" name="קבוצה 17">
            <a:extLst>
              <a:ext uri="{FF2B5EF4-FFF2-40B4-BE49-F238E27FC236}">
                <a16:creationId xmlns:a16="http://schemas.microsoft.com/office/drawing/2014/main" id="{9E25EDF1-346D-4E4E-A067-0C0BB81AE1DB}"/>
              </a:ext>
            </a:extLst>
          </p:cNvPr>
          <p:cNvGrpSpPr/>
          <p:nvPr/>
        </p:nvGrpSpPr>
        <p:grpSpPr>
          <a:xfrm>
            <a:off x="6372750" y="1594143"/>
            <a:ext cx="5624604" cy="4972767"/>
            <a:chOff x="6372750" y="1594143"/>
            <a:chExt cx="5624604" cy="4972767"/>
          </a:xfrm>
        </p:grpSpPr>
        <p:pic>
          <p:nvPicPr>
            <p:cNvPr id="5" name="תמונה 4">
              <a:extLst>
                <a:ext uri="{FF2B5EF4-FFF2-40B4-BE49-F238E27FC236}">
                  <a16:creationId xmlns:a16="http://schemas.microsoft.com/office/drawing/2014/main" id="{35237993-BA27-4501-AAEA-40305D5B27A4}"/>
                </a:ext>
              </a:extLst>
            </p:cNvPr>
            <p:cNvPicPr>
              <a:picLocks noChangeAspect="1"/>
            </p:cNvPicPr>
            <p:nvPr/>
          </p:nvPicPr>
          <p:blipFill rotWithShape="1">
            <a:blip r:embed="rId4">
              <a:extLst>
                <a:ext uri="{28A0092B-C50C-407E-A947-70E740481C1C}">
                  <a14:useLocalDpi xmlns:a14="http://schemas.microsoft.com/office/drawing/2010/main" val="0"/>
                </a:ext>
              </a:extLst>
            </a:blip>
            <a:srcRect b="4774"/>
            <a:stretch/>
          </p:blipFill>
          <p:spPr>
            <a:xfrm>
              <a:off x="6372750" y="1594143"/>
              <a:ext cx="5624604" cy="4972767"/>
            </a:xfrm>
            <a:prstGeom prst="rect">
              <a:avLst/>
            </a:prstGeom>
          </p:spPr>
        </p:pic>
        <p:sp>
          <p:nvSpPr>
            <p:cNvPr id="14" name="תיבת טקסט 13">
              <a:extLst>
                <a:ext uri="{FF2B5EF4-FFF2-40B4-BE49-F238E27FC236}">
                  <a16:creationId xmlns:a16="http://schemas.microsoft.com/office/drawing/2014/main" id="{C89CF0E2-FDD6-4276-9E6B-06985FF481D7}"/>
                </a:ext>
              </a:extLst>
            </p:cNvPr>
            <p:cNvSpPr txBox="1"/>
            <p:nvPr/>
          </p:nvSpPr>
          <p:spPr>
            <a:xfrm>
              <a:off x="8544111" y="2385168"/>
              <a:ext cx="290946" cy="369332"/>
            </a:xfrm>
            <a:prstGeom prst="rect">
              <a:avLst/>
            </a:prstGeom>
            <a:noFill/>
          </p:spPr>
          <p:txBody>
            <a:bodyPr wrap="square" rtlCol="0">
              <a:spAutoFit/>
            </a:bodyPr>
            <a:lstStyle/>
            <a:p>
              <a:r>
                <a:rPr lang="en-US" b="1" dirty="0"/>
                <a:t>A</a:t>
              </a:r>
            </a:p>
          </p:txBody>
        </p:sp>
        <p:sp>
          <p:nvSpPr>
            <p:cNvPr id="15" name="תיבת טקסט 14">
              <a:extLst>
                <a:ext uri="{FF2B5EF4-FFF2-40B4-BE49-F238E27FC236}">
                  <a16:creationId xmlns:a16="http://schemas.microsoft.com/office/drawing/2014/main" id="{BA76F0CD-228D-4A90-9833-93DC991BAA98}"/>
                </a:ext>
              </a:extLst>
            </p:cNvPr>
            <p:cNvSpPr txBox="1"/>
            <p:nvPr/>
          </p:nvSpPr>
          <p:spPr>
            <a:xfrm>
              <a:off x="9607105" y="2385168"/>
              <a:ext cx="290946" cy="369332"/>
            </a:xfrm>
            <a:prstGeom prst="rect">
              <a:avLst/>
            </a:prstGeom>
            <a:noFill/>
          </p:spPr>
          <p:txBody>
            <a:bodyPr wrap="square" rtlCol="0">
              <a:spAutoFit/>
            </a:bodyPr>
            <a:lstStyle/>
            <a:p>
              <a:r>
                <a:rPr lang="en-US" b="1" dirty="0"/>
                <a:t>A</a:t>
              </a:r>
            </a:p>
          </p:txBody>
        </p:sp>
        <p:sp>
          <p:nvSpPr>
            <p:cNvPr id="16" name="תיבת טקסט 15">
              <a:extLst>
                <a:ext uri="{FF2B5EF4-FFF2-40B4-BE49-F238E27FC236}">
                  <a16:creationId xmlns:a16="http://schemas.microsoft.com/office/drawing/2014/main" id="{495D4158-C37E-4932-B69E-B0B0FFEA772D}"/>
                </a:ext>
              </a:extLst>
            </p:cNvPr>
            <p:cNvSpPr txBox="1"/>
            <p:nvPr/>
          </p:nvSpPr>
          <p:spPr>
            <a:xfrm>
              <a:off x="10881727" y="2504831"/>
              <a:ext cx="290946" cy="369332"/>
            </a:xfrm>
            <a:prstGeom prst="rect">
              <a:avLst/>
            </a:prstGeom>
            <a:noFill/>
          </p:spPr>
          <p:txBody>
            <a:bodyPr wrap="square" rtlCol="0">
              <a:spAutoFit/>
            </a:bodyPr>
            <a:lstStyle/>
            <a:p>
              <a:r>
                <a:rPr lang="en-US" b="1" dirty="0"/>
                <a:t>A</a:t>
              </a:r>
            </a:p>
          </p:txBody>
        </p:sp>
        <p:sp>
          <p:nvSpPr>
            <p:cNvPr id="17" name="תיבת טקסט 16">
              <a:extLst>
                <a:ext uri="{FF2B5EF4-FFF2-40B4-BE49-F238E27FC236}">
                  <a16:creationId xmlns:a16="http://schemas.microsoft.com/office/drawing/2014/main" id="{374688E5-B2D3-46A7-B0AC-5266D984E968}"/>
                </a:ext>
              </a:extLst>
            </p:cNvPr>
            <p:cNvSpPr txBox="1"/>
            <p:nvPr/>
          </p:nvSpPr>
          <p:spPr>
            <a:xfrm>
              <a:off x="7306577" y="2874163"/>
              <a:ext cx="290946" cy="369332"/>
            </a:xfrm>
            <a:prstGeom prst="rect">
              <a:avLst/>
            </a:prstGeom>
            <a:noFill/>
          </p:spPr>
          <p:txBody>
            <a:bodyPr wrap="square" rtlCol="0">
              <a:spAutoFit/>
            </a:bodyPr>
            <a:lstStyle/>
            <a:p>
              <a:r>
                <a:rPr lang="en-US" b="1" dirty="0"/>
                <a:t>B</a:t>
              </a:r>
            </a:p>
          </p:txBody>
        </p:sp>
      </p:grpSp>
    </p:spTree>
    <p:extLst>
      <p:ext uri="{BB962C8B-B14F-4D97-AF65-F5344CB8AC3E}">
        <p14:creationId xmlns:p14="http://schemas.microsoft.com/office/powerpoint/2010/main" val="415292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AC effect</a:t>
            </a:r>
          </a:p>
        </p:txBody>
      </p:sp>
      <p:pic>
        <p:nvPicPr>
          <p:cNvPr id="9" name="תמונה 8">
            <a:extLst>
              <a:ext uri="{FF2B5EF4-FFF2-40B4-BE49-F238E27FC236}">
                <a16:creationId xmlns:a16="http://schemas.microsoft.com/office/drawing/2014/main" id="{3C84B229-261F-4E42-9E67-4EAF4ABB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2" y="1332579"/>
            <a:ext cx="12101947" cy="4819360"/>
          </a:xfrm>
          <a:prstGeom prst="rect">
            <a:avLst/>
          </a:prstGeom>
        </p:spPr>
      </p:pic>
    </p:spTree>
    <p:extLst>
      <p:ext uri="{BB962C8B-B14F-4D97-AF65-F5344CB8AC3E}">
        <p14:creationId xmlns:p14="http://schemas.microsoft.com/office/powerpoint/2010/main" val="3608848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F5DED19-CFB6-4CD3-A377-6B36D4F8AAE8}"/>
              </a:ext>
            </a:extLst>
          </p:cNvPr>
          <p:cNvSpPr>
            <a:spLocks noGrp="1"/>
          </p:cNvSpPr>
          <p:nvPr>
            <p:ph type="title"/>
          </p:nvPr>
        </p:nvSpPr>
        <p:spPr/>
        <p:txBody>
          <a:bodyPr/>
          <a:lstStyle/>
          <a:p>
            <a:r>
              <a:rPr lang="en-US" dirty="0"/>
              <a:t>AC statistics</a:t>
            </a:r>
            <a:r>
              <a:rPr lang="he-IL" dirty="0"/>
              <a:t> </a:t>
            </a:r>
            <a:r>
              <a:rPr lang="en-US" dirty="0"/>
              <a:t> - RH not significant</a:t>
            </a:r>
          </a:p>
        </p:txBody>
      </p:sp>
      <p:sp>
        <p:nvSpPr>
          <p:cNvPr id="8" name="מלבן: פינות מעוגלות 7">
            <a:extLst>
              <a:ext uri="{FF2B5EF4-FFF2-40B4-BE49-F238E27FC236}">
                <a16:creationId xmlns:a16="http://schemas.microsoft.com/office/drawing/2014/main" id="{42AE34F6-48A0-45F0-95F0-F4E84CD27C09}"/>
              </a:ext>
            </a:extLst>
          </p:cNvPr>
          <p:cNvSpPr/>
          <p:nvPr/>
        </p:nvSpPr>
        <p:spPr>
          <a:xfrm>
            <a:off x="8603673" y="1319014"/>
            <a:ext cx="2473036" cy="819264"/>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RH in</a:t>
            </a:r>
          </a:p>
        </p:txBody>
      </p:sp>
      <p:sp>
        <p:nvSpPr>
          <p:cNvPr id="9" name="מלבן: פינות מעוגלות 8">
            <a:extLst>
              <a:ext uri="{FF2B5EF4-FFF2-40B4-BE49-F238E27FC236}">
                <a16:creationId xmlns:a16="http://schemas.microsoft.com/office/drawing/2014/main" id="{5314B0AA-6884-4D08-800F-2F4BDD94EB83}"/>
              </a:ext>
            </a:extLst>
          </p:cNvPr>
          <p:cNvSpPr/>
          <p:nvPr/>
        </p:nvSpPr>
        <p:spPr>
          <a:xfrm>
            <a:off x="1278433" y="1608747"/>
            <a:ext cx="2473036" cy="819264"/>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Temp in</a:t>
            </a:r>
          </a:p>
        </p:txBody>
      </p:sp>
      <p:pic>
        <p:nvPicPr>
          <p:cNvPr id="10" name="תמונה 9">
            <a:extLst>
              <a:ext uri="{FF2B5EF4-FFF2-40B4-BE49-F238E27FC236}">
                <a16:creationId xmlns:a16="http://schemas.microsoft.com/office/drawing/2014/main" id="{8F2F2C80-4CFD-49B6-962A-54D07395FA2C}"/>
              </a:ext>
            </a:extLst>
          </p:cNvPr>
          <p:cNvPicPr>
            <a:picLocks noChangeAspect="1"/>
          </p:cNvPicPr>
          <p:nvPr/>
        </p:nvPicPr>
        <p:blipFill>
          <a:blip r:embed="rId3"/>
          <a:stretch>
            <a:fillRect/>
          </a:stretch>
        </p:blipFill>
        <p:spPr>
          <a:xfrm>
            <a:off x="471553" y="2519987"/>
            <a:ext cx="4086795" cy="2105319"/>
          </a:xfrm>
          <a:prstGeom prst="rect">
            <a:avLst/>
          </a:prstGeom>
        </p:spPr>
      </p:pic>
      <p:pic>
        <p:nvPicPr>
          <p:cNvPr id="14" name="תמונה 13">
            <a:extLst>
              <a:ext uri="{FF2B5EF4-FFF2-40B4-BE49-F238E27FC236}">
                <a16:creationId xmlns:a16="http://schemas.microsoft.com/office/drawing/2014/main" id="{C0B14769-135C-46C1-805A-2BCE6F771DCA}"/>
              </a:ext>
            </a:extLst>
          </p:cNvPr>
          <p:cNvPicPr>
            <a:picLocks noChangeAspect="1"/>
          </p:cNvPicPr>
          <p:nvPr/>
        </p:nvPicPr>
        <p:blipFill>
          <a:blip r:embed="rId4"/>
          <a:stretch>
            <a:fillRect/>
          </a:stretch>
        </p:blipFill>
        <p:spPr>
          <a:xfrm>
            <a:off x="1514685" y="5087841"/>
            <a:ext cx="2000529" cy="733527"/>
          </a:xfrm>
          <a:prstGeom prst="rect">
            <a:avLst/>
          </a:prstGeom>
        </p:spPr>
      </p:pic>
      <p:pic>
        <p:nvPicPr>
          <p:cNvPr id="16" name="תמונה 15">
            <a:extLst>
              <a:ext uri="{FF2B5EF4-FFF2-40B4-BE49-F238E27FC236}">
                <a16:creationId xmlns:a16="http://schemas.microsoft.com/office/drawing/2014/main" id="{3BA0CCBF-893C-49B1-A44D-AB856C485402}"/>
              </a:ext>
            </a:extLst>
          </p:cNvPr>
          <p:cNvPicPr>
            <a:picLocks noChangeAspect="1"/>
          </p:cNvPicPr>
          <p:nvPr/>
        </p:nvPicPr>
        <p:blipFill>
          <a:blip r:embed="rId5"/>
          <a:stretch>
            <a:fillRect/>
          </a:stretch>
        </p:blipFill>
        <p:spPr>
          <a:xfrm>
            <a:off x="7806319" y="2409123"/>
            <a:ext cx="4067743" cy="2124371"/>
          </a:xfrm>
          <a:prstGeom prst="rect">
            <a:avLst/>
          </a:prstGeom>
        </p:spPr>
      </p:pic>
      <p:pic>
        <p:nvPicPr>
          <p:cNvPr id="18" name="תמונה 17">
            <a:extLst>
              <a:ext uri="{FF2B5EF4-FFF2-40B4-BE49-F238E27FC236}">
                <a16:creationId xmlns:a16="http://schemas.microsoft.com/office/drawing/2014/main" id="{A9853BAC-0E94-483A-94C4-41412FFECCE3}"/>
              </a:ext>
            </a:extLst>
          </p:cNvPr>
          <p:cNvPicPr>
            <a:picLocks noChangeAspect="1"/>
          </p:cNvPicPr>
          <p:nvPr/>
        </p:nvPicPr>
        <p:blipFill>
          <a:blip r:embed="rId6"/>
          <a:stretch>
            <a:fillRect/>
          </a:stretch>
        </p:blipFill>
        <p:spPr>
          <a:xfrm>
            <a:off x="7904441" y="5025919"/>
            <a:ext cx="3172268" cy="857370"/>
          </a:xfrm>
          <a:prstGeom prst="rect">
            <a:avLst/>
          </a:prstGeom>
        </p:spPr>
      </p:pic>
    </p:spTree>
    <p:extLst>
      <p:ext uri="{BB962C8B-B14F-4D97-AF65-F5344CB8AC3E}">
        <p14:creationId xmlns:p14="http://schemas.microsoft.com/office/powerpoint/2010/main" val="300582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648E6-7B5E-4537-87B2-98DD2340516D}"/>
              </a:ext>
            </a:extLst>
          </p:cNvPr>
          <p:cNvSpPr>
            <a:spLocks noGrp="1"/>
          </p:cNvSpPr>
          <p:nvPr>
            <p:ph type="title"/>
          </p:nvPr>
        </p:nvSpPr>
        <p:spPr/>
        <p:txBody>
          <a:bodyPr/>
          <a:lstStyle/>
          <a:p>
            <a:r>
              <a:rPr lang="en-US" dirty="0"/>
              <a:t>Time series</a:t>
            </a:r>
          </a:p>
        </p:txBody>
      </p:sp>
      <p:sp>
        <p:nvSpPr>
          <p:cNvPr id="6" name="מלבן: פינות מעוגלות 5">
            <a:extLst>
              <a:ext uri="{FF2B5EF4-FFF2-40B4-BE49-F238E27FC236}">
                <a16:creationId xmlns:a16="http://schemas.microsoft.com/office/drawing/2014/main" id="{641ED324-9D79-4732-9A29-D5294E101835}"/>
              </a:ext>
            </a:extLst>
          </p:cNvPr>
          <p:cNvSpPr/>
          <p:nvPr/>
        </p:nvSpPr>
        <p:spPr>
          <a:xfrm>
            <a:off x="1691640" y="1690688"/>
            <a:ext cx="2773680" cy="2905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One hour average</a:t>
            </a:r>
            <a:endParaRPr lang="en-US" dirty="0">
              <a:solidFill>
                <a:sysClr val="windowText" lastClr="000000"/>
              </a:solidFill>
            </a:endParaRPr>
          </a:p>
        </p:txBody>
      </p:sp>
      <p:sp>
        <p:nvSpPr>
          <p:cNvPr id="9" name="מלבן: פינות מעוגלות 8">
            <a:extLst>
              <a:ext uri="{FF2B5EF4-FFF2-40B4-BE49-F238E27FC236}">
                <a16:creationId xmlns:a16="http://schemas.microsoft.com/office/drawing/2014/main" id="{4B357880-3A75-4449-BFD5-4C063CAEDEA4}"/>
              </a:ext>
            </a:extLst>
          </p:cNvPr>
          <p:cNvSpPr/>
          <p:nvPr/>
        </p:nvSpPr>
        <p:spPr>
          <a:xfrm>
            <a:off x="8484870" y="1545432"/>
            <a:ext cx="2773680" cy="2905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One day average</a:t>
            </a:r>
            <a:endParaRPr lang="en-US" dirty="0">
              <a:solidFill>
                <a:sysClr val="windowText" lastClr="000000"/>
              </a:solidFill>
            </a:endParaRPr>
          </a:p>
        </p:txBody>
      </p:sp>
      <p:pic>
        <p:nvPicPr>
          <p:cNvPr id="4" name="תמונה 3">
            <a:extLst>
              <a:ext uri="{FF2B5EF4-FFF2-40B4-BE49-F238E27FC236}">
                <a16:creationId xmlns:a16="http://schemas.microsoft.com/office/drawing/2014/main" id="{DE110FE0-064F-4050-AECA-F4EC34014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80" y="2004436"/>
            <a:ext cx="4064000" cy="4853564"/>
          </a:xfrm>
          <a:prstGeom prst="rect">
            <a:avLst/>
          </a:prstGeom>
        </p:spPr>
      </p:pic>
      <p:pic>
        <p:nvPicPr>
          <p:cNvPr id="8" name="תמונה 7">
            <a:extLst>
              <a:ext uri="{FF2B5EF4-FFF2-40B4-BE49-F238E27FC236}">
                <a16:creationId xmlns:a16="http://schemas.microsoft.com/office/drawing/2014/main" id="{3AD614D2-D636-48F9-AB00-2C8D21121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65" y="1937974"/>
            <a:ext cx="4073490" cy="2156554"/>
          </a:xfrm>
          <a:prstGeom prst="rect">
            <a:avLst/>
          </a:prstGeom>
        </p:spPr>
      </p:pic>
      <p:pic>
        <p:nvPicPr>
          <p:cNvPr id="13" name="תמונה 12">
            <a:extLst>
              <a:ext uri="{FF2B5EF4-FFF2-40B4-BE49-F238E27FC236}">
                <a16:creationId xmlns:a16="http://schemas.microsoft.com/office/drawing/2014/main" id="{5F5B90D8-F568-4548-96B3-657E55EC1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455" y="4327576"/>
            <a:ext cx="4064000" cy="2165299"/>
          </a:xfrm>
          <a:prstGeom prst="rect">
            <a:avLst/>
          </a:prstGeom>
        </p:spPr>
      </p:pic>
    </p:spTree>
    <p:extLst>
      <p:ext uri="{BB962C8B-B14F-4D97-AF65-F5344CB8AC3E}">
        <p14:creationId xmlns:p14="http://schemas.microsoft.com/office/powerpoint/2010/main" val="1745200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AC effect</a:t>
            </a:r>
          </a:p>
        </p:txBody>
      </p:sp>
      <p:pic>
        <p:nvPicPr>
          <p:cNvPr id="4" name="תמונה 3">
            <a:extLst>
              <a:ext uri="{FF2B5EF4-FFF2-40B4-BE49-F238E27FC236}">
                <a16:creationId xmlns:a16="http://schemas.microsoft.com/office/drawing/2014/main" id="{25D85C5E-34BE-4616-A8EC-5E1CD66D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4" y="1163637"/>
            <a:ext cx="9741728" cy="5611235"/>
          </a:xfrm>
          <a:prstGeom prst="rect">
            <a:avLst/>
          </a:prstGeom>
          <a:ln>
            <a:solidFill>
              <a:schemeClr val="tx1">
                <a:lumMod val="50000"/>
                <a:lumOff val="50000"/>
              </a:schemeClr>
            </a:solidFill>
          </a:ln>
        </p:spPr>
      </p:pic>
    </p:spTree>
    <p:extLst>
      <p:ext uri="{BB962C8B-B14F-4D97-AF65-F5344CB8AC3E}">
        <p14:creationId xmlns:p14="http://schemas.microsoft.com/office/powerpoint/2010/main" val="296513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AC effect</a:t>
            </a:r>
          </a:p>
        </p:txBody>
      </p:sp>
      <p:grpSp>
        <p:nvGrpSpPr>
          <p:cNvPr id="12" name="קבוצה 11">
            <a:extLst>
              <a:ext uri="{FF2B5EF4-FFF2-40B4-BE49-F238E27FC236}">
                <a16:creationId xmlns:a16="http://schemas.microsoft.com/office/drawing/2014/main" id="{A8BC14A2-F065-4A39-A648-0F2214910471}"/>
              </a:ext>
            </a:extLst>
          </p:cNvPr>
          <p:cNvGrpSpPr/>
          <p:nvPr/>
        </p:nvGrpSpPr>
        <p:grpSpPr>
          <a:xfrm>
            <a:off x="6325995" y="1872812"/>
            <a:ext cx="5762095" cy="4571855"/>
            <a:chOff x="6325995" y="1872812"/>
            <a:chExt cx="5762095" cy="4571855"/>
          </a:xfrm>
        </p:grpSpPr>
        <p:pic>
          <p:nvPicPr>
            <p:cNvPr id="7" name="תמונה 6">
              <a:extLst>
                <a:ext uri="{FF2B5EF4-FFF2-40B4-BE49-F238E27FC236}">
                  <a16:creationId xmlns:a16="http://schemas.microsoft.com/office/drawing/2014/main" id="{CE87D4BF-7FC0-4BA5-88AA-3E0E00FB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995" y="1872812"/>
              <a:ext cx="5762095" cy="4571855"/>
            </a:xfrm>
            <a:prstGeom prst="rect">
              <a:avLst/>
            </a:prstGeom>
          </p:spPr>
        </p:pic>
        <p:sp>
          <p:nvSpPr>
            <p:cNvPr id="8" name="תיבת טקסט 7">
              <a:extLst>
                <a:ext uri="{FF2B5EF4-FFF2-40B4-BE49-F238E27FC236}">
                  <a16:creationId xmlns:a16="http://schemas.microsoft.com/office/drawing/2014/main" id="{69A270F5-887D-45DC-9289-E395703063A0}"/>
                </a:ext>
              </a:extLst>
            </p:cNvPr>
            <p:cNvSpPr txBox="1"/>
            <p:nvPr/>
          </p:nvSpPr>
          <p:spPr>
            <a:xfrm>
              <a:off x="8699637" y="2905780"/>
              <a:ext cx="290946" cy="523220"/>
            </a:xfrm>
            <a:prstGeom prst="rect">
              <a:avLst/>
            </a:prstGeom>
            <a:noFill/>
          </p:spPr>
          <p:txBody>
            <a:bodyPr wrap="square" rtlCol="0">
              <a:spAutoFit/>
            </a:bodyPr>
            <a:lstStyle/>
            <a:p>
              <a:r>
                <a:rPr lang="en-US" sz="2800" b="1" dirty="0"/>
                <a:t>A</a:t>
              </a:r>
            </a:p>
          </p:txBody>
        </p:sp>
        <p:sp>
          <p:nvSpPr>
            <p:cNvPr id="9" name="תיבת טקסט 8">
              <a:extLst>
                <a:ext uri="{FF2B5EF4-FFF2-40B4-BE49-F238E27FC236}">
                  <a16:creationId xmlns:a16="http://schemas.microsoft.com/office/drawing/2014/main" id="{921015FE-3E6A-45CC-B42F-13DA4CCC49E9}"/>
                </a:ext>
              </a:extLst>
            </p:cNvPr>
            <p:cNvSpPr txBox="1"/>
            <p:nvPr/>
          </p:nvSpPr>
          <p:spPr>
            <a:xfrm>
              <a:off x="11133874" y="3167390"/>
              <a:ext cx="606103" cy="523220"/>
            </a:xfrm>
            <a:prstGeom prst="rect">
              <a:avLst/>
            </a:prstGeom>
            <a:noFill/>
          </p:spPr>
          <p:txBody>
            <a:bodyPr wrap="square" rtlCol="0">
              <a:spAutoFit/>
            </a:bodyPr>
            <a:lstStyle/>
            <a:p>
              <a:r>
                <a:rPr lang="en-US" sz="2800" b="1" dirty="0"/>
                <a:t>B</a:t>
              </a:r>
            </a:p>
          </p:txBody>
        </p:sp>
      </p:grpSp>
      <p:grpSp>
        <p:nvGrpSpPr>
          <p:cNvPr id="13" name="קבוצה 12">
            <a:extLst>
              <a:ext uri="{FF2B5EF4-FFF2-40B4-BE49-F238E27FC236}">
                <a16:creationId xmlns:a16="http://schemas.microsoft.com/office/drawing/2014/main" id="{7C62285E-1B9C-42DE-B978-12909CE8F83B}"/>
              </a:ext>
            </a:extLst>
          </p:cNvPr>
          <p:cNvGrpSpPr/>
          <p:nvPr/>
        </p:nvGrpSpPr>
        <p:grpSpPr>
          <a:xfrm>
            <a:off x="44495" y="1872812"/>
            <a:ext cx="5717601" cy="4571855"/>
            <a:chOff x="44495" y="1872812"/>
            <a:chExt cx="5717601" cy="4571855"/>
          </a:xfrm>
        </p:grpSpPr>
        <p:pic>
          <p:nvPicPr>
            <p:cNvPr id="5" name="תמונה 4">
              <a:extLst>
                <a:ext uri="{FF2B5EF4-FFF2-40B4-BE49-F238E27FC236}">
                  <a16:creationId xmlns:a16="http://schemas.microsoft.com/office/drawing/2014/main" id="{A2757E6D-48D4-41E8-BDBC-36CF25B4E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5" y="1872812"/>
              <a:ext cx="5717601" cy="4571855"/>
            </a:xfrm>
            <a:prstGeom prst="rect">
              <a:avLst/>
            </a:prstGeom>
          </p:spPr>
        </p:pic>
        <p:sp>
          <p:nvSpPr>
            <p:cNvPr id="10" name="תיבת טקסט 9">
              <a:extLst>
                <a:ext uri="{FF2B5EF4-FFF2-40B4-BE49-F238E27FC236}">
                  <a16:creationId xmlns:a16="http://schemas.microsoft.com/office/drawing/2014/main" id="{3A5ED031-1D63-49A5-B4AB-4F074C6A3AF5}"/>
                </a:ext>
              </a:extLst>
            </p:cNvPr>
            <p:cNvSpPr txBox="1"/>
            <p:nvPr/>
          </p:nvSpPr>
          <p:spPr>
            <a:xfrm>
              <a:off x="2243419" y="2617265"/>
              <a:ext cx="290946" cy="523220"/>
            </a:xfrm>
            <a:prstGeom prst="rect">
              <a:avLst/>
            </a:prstGeom>
            <a:noFill/>
          </p:spPr>
          <p:txBody>
            <a:bodyPr wrap="square" rtlCol="0">
              <a:spAutoFit/>
            </a:bodyPr>
            <a:lstStyle/>
            <a:p>
              <a:r>
                <a:rPr lang="en-US" sz="2800" b="1" dirty="0"/>
                <a:t>A</a:t>
              </a:r>
            </a:p>
          </p:txBody>
        </p:sp>
        <p:sp>
          <p:nvSpPr>
            <p:cNvPr id="11" name="תיבת טקסט 10">
              <a:extLst>
                <a:ext uri="{FF2B5EF4-FFF2-40B4-BE49-F238E27FC236}">
                  <a16:creationId xmlns:a16="http://schemas.microsoft.com/office/drawing/2014/main" id="{A5DA5064-5D14-45B2-912D-B1A427499B39}"/>
                </a:ext>
              </a:extLst>
            </p:cNvPr>
            <p:cNvSpPr txBox="1"/>
            <p:nvPr/>
          </p:nvSpPr>
          <p:spPr>
            <a:xfrm>
              <a:off x="4677656" y="2617265"/>
              <a:ext cx="290946" cy="523220"/>
            </a:xfrm>
            <a:prstGeom prst="rect">
              <a:avLst/>
            </a:prstGeom>
            <a:noFill/>
          </p:spPr>
          <p:txBody>
            <a:bodyPr wrap="square" rtlCol="0">
              <a:spAutoFit/>
            </a:bodyPr>
            <a:lstStyle/>
            <a:p>
              <a:r>
                <a:rPr lang="en-US" sz="2800" b="1" dirty="0"/>
                <a:t>A</a:t>
              </a:r>
            </a:p>
          </p:txBody>
        </p:sp>
      </p:grpSp>
    </p:spTree>
    <p:extLst>
      <p:ext uri="{BB962C8B-B14F-4D97-AF65-F5344CB8AC3E}">
        <p14:creationId xmlns:p14="http://schemas.microsoft.com/office/powerpoint/2010/main" val="118699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C01DE2-749D-441A-BB5E-606CCBC2280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With Vs without Air Circ RH t test</a:t>
            </a:r>
          </a:p>
        </p:txBody>
      </p:sp>
      <p:pic>
        <p:nvPicPr>
          <p:cNvPr id="6" name="מציין מיקום תוכן 5">
            <a:extLst>
              <a:ext uri="{FF2B5EF4-FFF2-40B4-BE49-F238E27FC236}">
                <a16:creationId xmlns:a16="http://schemas.microsoft.com/office/drawing/2014/main" id="{FC739E9D-1B43-42A7-B20D-3CEFFA2BC25E}"/>
              </a:ext>
            </a:extLst>
          </p:cNvPr>
          <p:cNvPicPr>
            <a:picLocks noGrp="1" noChangeAspect="1"/>
          </p:cNvPicPr>
          <p:nvPr>
            <p:ph idx="1"/>
          </p:nvPr>
        </p:nvPicPr>
        <p:blipFill>
          <a:blip r:embed="rId3"/>
          <a:stretch>
            <a:fillRect/>
          </a:stretch>
        </p:blipFill>
        <p:spPr>
          <a:xfrm>
            <a:off x="838200" y="2308664"/>
            <a:ext cx="10515599" cy="3551019"/>
          </a:xfrm>
          <a:prstGeom prst="rect">
            <a:avLst/>
          </a:prstGeom>
        </p:spPr>
      </p:pic>
    </p:spTree>
    <p:extLst>
      <p:ext uri="{BB962C8B-B14F-4D97-AF65-F5344CB8AC3E}">
        <p14:creationId xmlns:p14="http://schemas.microsoft.com/office/powerpoint/2010/main" val="396489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AC effect – Just days!</a:t>
            </a:r>
          </a:p>
        </p:txBody>
      </p:sp>
      <p:pic>
        <p:nvPicPr>
          <p:cNvPr id="5" name="תמונה 4">
            <a:extLst>
              <a:ext uri="{FF2B5EF4-FFF2-40B4-BE49-F238E27FC236}">
                <a16:creationId xmlns:a16="http://schemas.microsoft.com/office/drawing/2014/main" id="{E7BDD18E-DE2C-4644-BFDE-037FC40D2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888" y="1557128"/>
            <a:ext cx="8721766" cy="5009782"/>
          </a:xfrm>
          <a:prstGeom prst="rect">
            <a:avLst/>
          </a:prstGeom>
        </p:spPr>
      </p:pic>
    </p:spTree>
    <p:extLst>
      <p:ext uri="{BB962C8B-B14F-4D97-AF65-F5344CB8AC3E}">
        <p14:creationId xmlns:p14="http://schemas.microsoft.com/office/powerpoint/2010/main" val="346137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80D2A8-2AA7-42A7-921A-73E1DAD181F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AC effect – Just days!</a:t>
            </a:r>
          </a:p>
        </p:txBody>
      </p:sp>
      <p:grpSp>
        <p:nvGrpSpPr>
          <p:cNvPr id="24" name="קבוצה 23">
            <a:extLst>
              <a:ext uri="{FF2B5EF4-FFF2-40B4-BE49-F238E27FC236}">
                <a16:creationId xmlns:a16="http://schemas.microsoft.com/office/drawing/2014/main" id="{E24F5E72-6B3F-470E-8A43-911CCCB7DFF2}"/>
              </a:ext>
            </a:extLst>
          </p:cNvPr>
          <p:cNvGrpSpPr/>
          <p:nvPr/>
        </p:nvGrpSpPr>
        <p:grpSpPr>
          <a:xfrm>
            <a:off x="166255" y="1422438"/>
            <a:ext cx="5691090" cy="4786069"/>
            <a:chOff x="0" y="1524911"/>
            <a:chExt cx="5857345" cy="4683596"/>
          </a:xfrm>
        </p:grpSpPr>
        <p:pic>
          <p:nvPicPr>
            <p:cNvPr id="20" name="תמונה 19">
              <a:extLst>
                <a:ext uri="{FF2B5EF4-FFF2-40B4-BE49-F238E27FC236}">
                  <a16:creationId xmlns:a16="http://schemas.microsoft.com/office/drawing/2014/main" id="{A3601233-987E-4EF5-B6E2-9028B98B0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911"/>
              <a:ext cx="5857345" cy="4683596"/>
            </a:xfrm>
            <a:prstGeom prst="rect">
              <a:avLst/>
            </a:prstGeom>
          </p:spPr>
        </p:pic>
        <p:sp>
          <p:nvSpPr>
            <p:cNvPr id="15" name="תיבת טקסט 14">
              <a:extLst>
                <a:ext uri="{FF2B5EF4-FFF2-40B4-BE49-F238E27FC236}">
                  <a16:creationId xmlns:a16="http://schemas.microsoft.com/office/drawing/2014/main" id="{CBF1843E-B90C-4322-BA6D-C75FC7CC0D07}"/>
                </a:ext>
              </a:extLst>
            </p:cNvPr>
            <p:cNvSpPr txBox="1"/>
            <p:nvPr/>
          </p:nvSpPr>
          <p:spPr>
            <a:xfrm>
              <a:off x="4072219" y="2342852"/>
              <a:ext cx="290946" cy="523220"/>
            </a:xfrm>
            <a:prstGeom prst="rect">
              <a:avLst/>
            </a:prstGeom>
            <a:noFill/>
          </p:spPr>
          <p:txBody>
            <a:bodyPr wrap="square" rtlCol="0">
              <a:spAutoFit/>
            </a:bodyPr>
            <a:lstStyle/>
            <a:p>
              <a:r>
                <a:rPr lang="en-US" sz="2800" b="1" dirty="0"/>
                <a:t>A</a:t>
              </a:r>
            </a:p>
          </p:txBody>
        </p:sp>
        <p:sp>
          <p:nvSpPr>
            <p:cNvPr id="16" name="תיבת טקסט 15">
              <a:extLst>
                <a:ext uri="{FF2B5EF4-FFF2-40B4-BE49-F238E27FC236}">
                  <a16:creationId xmlns:a16="http://schemas.microsoft.com/office/drawing/2014/main" id="{CF9635BE-5362-4C51-BC91-4BF507F20DD0}"/>
                </a:ext>
              </a:extLst>
            </p:cNvPr>
            <p:cNvSpPr txBox="1"/>
            <p:nvPr/>
          </p:nvSpPr>
          <p:spPr>
            <a:xfrm>
              <a:off x="1294383" y="2446761"/>
              <a:ext cx="290946" cy="523220"/>
            </a:xfrm>
            <a:prstGeom prst="rect">
              <a:avLst/>
            </a:prstGeom>
            <a:noFill/>
          </p:spPr>
          <p:txBody>
            <a:bodyPr wrap="square" rtlCol="0">
              <a:spAutoFit/>
            </a:bodyPr>
            <a:lstStyle/>
            <a:p>
              <a:r>
                <a:rPr lang="en-US" sz="2800" b="1" dirty="0"/>
                <a:t>B</a:t>
              </a:r>
            </a:p>
          </p:txBody>
        </p:sp>
      </p:grpSp>
      <p:grpSp>
        <p:nvGrpSpPr>
          <p:cNvPr id="23" name="קבוצה 22">
            <a:extLst>
              <a:ext uri="{FF2B5EF4-FFF2-40B4-BE49-F238E27FC236}">
                <a16:creationId xmlns:a16="http://schemas.microsoft.com/office/drawing/2014/main" id="{D331410D-F218-4D61-A019-6EC8EB515236}"/>
              </a:ext>
            </a:extLst>
          </p:cNvPr>
          <p:cNvGrpSpPr/>
          <p:nvPr/>
        </p:nvGrpSpPr>
        <p:grpSpPr>
          <a:xfrm>
            <a:off x="6095999" y="1422438"/>
            <a:ext cx="6096002" cy="4888542"/>
            <a:chOff x="6095998" y="1422438"/>
            <a:chExt cx="6161229" cy="4888542"/>
          </a:xfrm>
        </p:grpSpPr>
        <p:pic>
          <p:nvPicPr>
            <p:cNvPr id="18" name="תמונה 17">
              <a:extLst>
                <a:ext uri="{FF2B5EF4-FFF2-40B4-BE49-F238E27FC236}">
                  <a16:creationId xmlns:a16="http://schemas.microsoft.com/office/drawing/2014/main" id="{EB80094D-F89E-49B6-B093-6D799CFE9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422438"/>
              <a:ext cx="6161229" cy="4888542"/>
            </a:xfrm>
            <a:prstGeom prst="rect">
              <a:avLst/>
            </a:prstGeom>
          </p:spPr>
        </p:pic>
        <p:sp>
          <p:nvSpPr>
            <p:cNvPr id="21" name="תיבת טקסט 20">
              <a:extLst>
                <a:ext uri="{FF2B5EF4-FFF2-40B4-BE49-F238E27FC236}">
                  <a16:creationId xmlns:a16="http://schemas.microsoft.com/office/drawing/2014/main" id="{E8DD4BED-7AD2-46CC-9BC9-D621E81EE03C}"/>
                </a:ext>
              </a:extLst>
            </p:cNvPr>
            <p:cNvSpPr txBox="1"/>
            <p:nvPr/>
          </p:nvSpPr>
          <p:spPr>
            <a:xfrm>
              <a:off x="10279056" y="2708371"/>
              <a:ext cx="290946" cy="523220"/>
            </a:xfrm>
            <a:prstGeom prst="rect">
              <a:avLst/>
            </a:prstGeom>
            <a:noFill/>
          </p:spPr>
          <p:txBody>
            <a:bodyPr wrap="square" rtlCol="0">
              <a:spAutoFit/>
            </a:bodyPr>
            <a:lstStyle/>
            <a:p>
              <a:r>
                <a:rPr lang="en-US" sz="2800" b="1" dirty="0"/>
                <a:t>B</a:t>
              </a:r>
            </a:p>
          </p:txBody>
        </p:sp>
        <p:sp>
          <p:nvSpPr>
            <p:cNvPr id="22" name="תיבת טקסט 21">
              <a:extLst>
                <a:ext uri="{FF2B5EF4-FFF2-40B4-BE49-F238E27FC236}">
                  <a16:creationId xmlns:a16="http://schemas.microsoft.com/office/drawing/2014/main" id="{DEDC3F93-C400-4441-B0F6-43D845D4B803}"/>
                </a:ext>
              </a:extLst>
            </p:cNvPr>
            <p:cNvSpPr txBox="1"/>
            <p:nvPr/>
          </p:nvSpPr>
          <p:spPr>
            <a:xfrm>
              <a:off x="8400750" y="2562898"/>
              <a:ext cx="290946" cy="523220"/>
            </a:xfrm>
            <a:prstGeom prst="rect">
              <a:avLst/>
            </a:prstGeom>
            <a:noFill/>
          </p:spPr>
          <p:txBody>
            <a:bodyPr wrap="square" rtlCol="0">
              <a:spAutoFit/>
            </a:bodyPr>
            <a:lstStyle/>
            <a:p>
              <a:r>
                <a:rPr lang="en-US" sz="2800" b="1" dirty="0"/>
                <a:t>A</a:t>
              </a:r>
            </a:p>
          </p:txBody>
        </p:sp>
      </p:grpSp>
    </p:spTree>
    <p:extLst>
      <p:ext uri="{BB962C8B-B14F-4D97-AF65-F5344CB8AC3E}">
        <p14:creationId xmlns:p14="http://schemas.microsoft.com/office/powerpoint/2010/main" val="324577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52E8E-4C23-4D9A-A018-C2D85960178D}"/>
              </a:ext>
            </a:extLst>
          </p:cNvPr>
          <p:cNvSpPr>
            <a:spLocks noGrp="1"/>
          </p:cNvSpPr>
          <p:nvPr>
            <p:ph type="title"/>
          </p:nvPr>
        </p:nvSpPr>
        <p:spPr>
          <a:xfrm>
            <a:off x="838199" y="365125"/>
            <a:ext cx="3359727" cy="1325563"/>
          </a:xfrm>
        </p:spPr>
        <p:txBody>
          <a:bodyPr>
            <a:normAutofit/>
          </a:bodyPr>
          <a:lstStyle/>
          <a:p>
            <a:r>
              <a:rPr lang="en-US"/>
              <a:t>RH – just days</a:t>
            </a:r>
            <a:endParaRPr lang="en-US" dirty="0"/>
          </a:p>
        </p:txBody>
      </p:sp>
      <p:pic>
        <p:nvPicPr>
          <p:cNvPr id="5" name="תמונה 4">
            <a:extLst>
              <a:ext uri="{FF2B5EF4-FFF2-40B4-BE49-F238E27FC236}">
                <a16:creationId xmlns:a16="http://schemas.microsoft.com/office/drawing/2014/main" id="{B4B70437-AE4E-44D5-A096-85C4B4F5E1D8}"/>
              </a:ext>
            </a:extLst>
          </p:cNvPr>
          <p:cNvPicPr>
            <a:picLocks noChangeAspect="1"/>
          </p:cNvPicPr>
          <p:nvPr/>
        </p:nvPicPr>
        <p:blipFill>
          <a:blip r:embed="rId2"/>
          <a:stretch>
            <a:fillRect/>
          </a:stretch>
        </p:blipFill>
        <p:spPr>
          <a:xfrm>
            <a:off x="173182" y="1723787"/>
            <a:ext cx="5497620" cy="2120849"/>
          </a:xfrm>
          <a:prstGeom prst="rect">
            <a:avLst/>
          </a:prstGeom>
        </p:spPr>
      </p:pic>
      <p:sp>
        <p:nvSpPr>
          <p:cNvPr id="7" name="כותרת 1">
            <a:extLst>
              <a:ext uri="{FF2B5EF4-FFF2-40B4-BE49-F238E27FC236}">
                <a16:creationId xmlns:a16="http://schemas.microsoft.com/office/drawing/2014/main" id="{E3A1BB37-B8CD-4E2A-B557-4A00E92533F8}"/>
              </a:ext>
            </a:extLst>
          </p:cNvPr>
          <p:cNvSpPr txBox="1">
            <a:spLocks/>
          </p:cNvSpPr>
          <p:nvPr/>
        </p:nvSpPr>
        <p:spPr>
          <a:xfrm>
            <a:off x="7598603" y="454076"/>
            <a:ext cx="40184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Temp – just days</a:t>
            </a:r>
            <a:endParaRPr lang="en-US" dirty="0"/>
          </a:p>
        </p:txBody>
      </p:sp>
      <p:pic>
        <p:nvPicPr>
          <p:cNvPr id="9" name="תמונה 8">
            <a:extLst>
              <a:ext uri="{FF2B5EF4-FFF2-40B4-BE49-F238E27FC236}">
                <a16:creationId xmlns:a16="http://schemas.microsoft.com/office/drawing/2014/main" id="{1A01DCBB-2694-4986-9589-F890B80350BC}"/>
              </a:ext>
            </a:extLst>
          </p:cNvPr>
          <p:cNvPicPr>
            <a:picLocks noChangeAspect="1"/>
          </p:cNvPicPr>
          <p:nvPr/>
        </p:nvPicPr>
        <p:blipFill>
          <a:blip r:embed="rId3"/>
          <a:stretch>
            <a:fillRect/>
          </a:stretch>
        </p:blipFill>
        <p:spPr>
          <a:xfrm>
            <a:off x="6098460" y="1848704"/>
            <a:ext cx="6093540" cy="1995932"/>
          </a:xfrm>
          <a:prstGeom prst="rect">
            <a:avLst/>
          </a:prstGeom>
        </p:spPr>
      </p:pic>
    </p:spTree>
    <p:extLst>
      <p:ext uri="{BB962C8B-B14F-4D97-AF65-F5344CB8AC3E}">
        <p14:creationId xmlns:p14="http://schemas.microsoft.com/office/powerpoint/2010/main" val="3522901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52E8E-4C23-4D9A-A018-C2D85960178D}"/>
              </a:ext>
            </a:extLst>
          </p:cNvPr>
          <p:cNvSpPr>
            <a:spLocks noGrp="1"/>
          </p:cNvSpPr>
          <p:nvPr>
            <p:ph type="title"/>
          </p:nvPr>
        </p:nvSpPr>
        <p:spPr>
          <a:xfrm>
            <a:off x="838199" y="365125"/>
            <a:ext cx="3755199" cy="1325563"/>
          </a:xfrm>
        </p:spPr>
        <p:txBody>
          <a:bodyPr>
            <a:normAutofit/>
          </a:bodyPr>
          <a:lstStyle/>
          <a:p>
            <a:r>
              <a:rPr lang="en-US" dirty="0"/>
              <a:t>RH – just nights</a:t>
            </a:r>
          </a:p>
        </p:txBody>
      </p:sp>
      <p:sp>
        <p:nvSpPr>
          <p:cNvPr id="7" name="כותרת 1">
            <a:extLst>
              <a:ext uri="{FF2B5EF4-FFF2-40B4-BE49-F238E27FC236}">
                <a16:creationId xmlns:a16="http://schemas.microsoft.com/office/drawing/2014/main" id="{E3A1BB37-B8CD-4E2A-B557-4A00E92533F8}"/>
              </a:ext>
            </a:extLst>
          </p:cNvPr>
          <p:cNvSpPr txBox="1">
            <a:spLocks/>
          </p:cNvSpPr>
          <p:nvPr/>
        </p:nvSpPr>
        <p:spPr>
          <a:xfrm>
            <a:off x="7598603" y="454076"/>
            <a:ext cx="4420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Temp – just nights</a:t>
            </a:r>
          </a:p>
        </p:txBody>
      </p:sp>
      <p:pic>
        <p:nvPicPr>
          <p:cNvPr id="4" name="תמונה 3">
            <a:extLst>
              <a:ext uri="{FF2B5EF4-FFF2-40B4-BE49-F238E27FC236}">
                <a16:creationId xmlns:a16="http://schemas.microsoft.com/office/drawing/2014/main" id="{546CAF1A-87C3-42D2-1330-467F20183F8E}"/>
              </a:ext>
            </a:extLst>
          </p:cNvPr>
          <p:cNvPicPr>
            <a:picLocks noChangeAspect="1"/>
          </p:cNvPicPr>
          <p:nvPr/>
        </p:nvPicPr>
        <p:blipFill>
          <a:blip r:embed="rId3"/>
          <a:stretch>
            <a:fillRect/>
          </a:stretch>
        </p:blipFill>
        <p:spPr>
          <a:xfrm>
            <a:off x="221139" y="1989899"/>
            <a:ext cx="5055954" cy="1972502"/>
          </a:xfrm>
          <a:prstGeom prst="rect">
            <a:avLst/>
          </a:prstGeom>
        </p:spPr>
      </p:pic>
      <p:pic>
        <p:nvPicPr>
          <p:cNvPr id="8" name="תמונה 7">
            <a:extLst>
              <a:ext uri="{FF2B5EF4-FFF2-40B4-BE49-F238E27FC236}">
                <a16:creationId xmlns:a16="http://schemas.microsoft.com/office/drawing/2014/main" id="{90350A54-6994-EC73-B055-A6B932756F40}"/>
              </a:ext>
            </a:extLst>
          </p:cNvPr>
          <p:cNvPicPr>
            <a:picLocks noChangeAspect="1"/>
          </p:cNvPicPr>
          <p:nvPr/>
        </p:nvPicPr>
        <p:blipFill>
          <a:blip r:embed="rId4"/>
          <a:stretch>
            <a:fillRect/>
          </a:stretch>
        </p:blipFill>
        <p:spPr>
          <a:xfrm>
            <a:off x="6544803" y="1989899"/>
            <a:ext cx="5040766" cy="1991552"/>
          </a:xfrm>
          <a:prstGeom prst="rect">
            <a:avLst/>
          </a:prstGeom>
        </p:spPr>
      </p:pic>
    </p:spTree>
    <p:extLst>
      <p:ext uri="{BB962C8B-B14F-4D97-AF65-F5344CB8AC3E}">
        <p14:creationId xmlns:p14="http://schemas.microsoft.com/office/powerpoint/2010/main" val="2380763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7175AF-D872-4719-8487-F497C11E347B}"/>
              </a:ext>
            </a:extLst>
          </p:cNvPr>
          <p:cNvSpPr>
            <a:spLocks noGrp="1"/>
          </p:cNvSpPr>
          <p:nvPr>
            <p:ph type="title"/>
          </p:nvPr>
        </p:nvSpPr>
        <p:spPr>
          <a:prstGeom prst="roundRect">
            <a:avLst/>
          </a:prstGeom>
          <a:solidFill>
            <a:schemeClr val="accent2">
              <a:lumMod val="20000"/>
              <a:lumOff val="80000"/>
            </a:schemeClr>
          </a:solidFill>
        </p:spPr>
        <p:txBody>
          <a:bodyPr/>
          <a:lstStyle/>
          <a:p>
            <a:r>
              <a:rPr lang="en-US" dirty="0"/>
              <a:t>Conclusions</a:t>
            </a:r>
          </a:p>
        </p:txBody>
      </p:sp>
      <p:sp>
        <p:nvSpPr>
          <p:cNvPr id="3" name="מציין מיקום תוכן 2">
            <a:extLst>
              <a:ext uri="{FF2B5EF4-FFF2-40B4-BE49-F238E27FC236}">
                <a16:creationId xmlns:a16="http://schemas.microsoft.com/office/drawing/2014/main" id="{4750A7AA-6C53-46F0-B942-4D650DEC6C88}"/>
              </a:ext>
            </a:extLst>
          </p:cNvPr>
          <p:cNvSpPr>
            <a:spLocks noGrp="1"/>
          </p:cNvSpPr>
          <p:nvPr>
            <p:ph idx="1"/>
          </p:nvPr>
        </p:nvSpPr>
        <p:spPr/>
        <p:txBody>
          <a:bodyPr>
            <a:normAutofit fontScale="92500" lnSpcReduction="10000"/>
          </a:bodyPr>
          <a:lstStyle/>
          <a:p>
            <a:pPr marL="514350" indent="-514350">
              <a:buAutoNum type="arabicPeriod"/>
            </a:pPr>
            <a:r>
              <a:rPr lang="en-US" dirty="0"/>
              <a:t>Its seems that the AC didn’t work before the Wall was built. So, can we take this data into account?</a:t>
            </a:r>
          </a:p>
          <a:p>
            <a:pPr marL="514350" indent="-514350">
              <a:buAutoNum type="arabicPeriod"/>
            </a:pPr>
            <a:r>
              <a:rPr lang="en-US" dirty="0"/>
              <a:t>There is significant different between the 2 periods that the air circulation was on. Can we connect them to 1?</a:t>
            </a:r>
          </a:p>
          <a:p>
            <a:pPr marL="514350" indent="-514350">
              <a:buAutoNum type="arabicPeriod"/>
            </a:pPr>
            <a:r>
              <a:rPr lang="en-US" dirty="0"/>
              <a:t>When we do connect the 2 periods of the air circulation the </a:t>
            </a:r>
            <a:r>
              <a:rPr lang="en-US" b="1" dirty="0"/>
              <a:t>temperature without the plants was significantly lower </a:t>
            </a:r>
            <a:r>
              <a:rPr lang="en-US" dirty="0"/>
              <a:t>and the</a:t>
            </a:r>
            <a:r>
              <a:rPr lang="en-US" b="1" dirty="0"/>
              <a:t> RH is not significantly different</a:t>
            </a:r>
            <a:r>
              <a:rPr lang="en-US" dirty="0"/>
              <a:t>. But when we compare between the </a:t>
            </a:r>
            <a:r>
              <a:rPr lang="en-US" b="1" dirty="0"/>
              <a:t>day without nights </a:t>
            </a:r>
            <a:r>
              <a:rPr lang="en-US" dirty="0"/>
              <a:t>the </a:t>
            </a:r>
            <a:r>
              <a:rPr lang="en-US" b="1" dirty="0"/>
              <a:t>RH is significantly higher</a:t>
            </a:r>
            <a:r>
              <a:rPr lang="en-US" dirty="0"/>
              <a:t>, and the </a:t>
            </a:r>
            <a:r>
              <a:rPr lang="en-US" b="1" dirty="0"/>
              <a:t>temperature is significantly lower </a:t>
            </a:r>
            <a:r>
              <a:rPr lang="en-US" dirty="0"/>
              <a:t>when the Air circ was on. We can say its because of the plants but we can see the same trend at nights (when air circ is off the temp and RH significant different than when the air circ off). </a:t>
            </a:r>
            <a:r>
              <a:rPr lang="en-US" b="1" dirty="0"/>
              <a:t>What the meaning of this results?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924569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8050-2863-4126-B208-2DD0964CAC6A}"/>
              </a:ext>
            </a:extLst>
          </p:cNvPr>
          <p:cNvSpPr>
            <a:spLocks noGrp="1"/>
          </p:cNvSpPr>
          <p:nvPr>
            <p:ph type="title"/>
          </p:nvPr>
        </p:nvSpPr>
        <p:spPr>
          <a:xfrm>
            <a:off x="135835" y="113334"/>
            <a:ext cx="10515600" cy="1325563"/>
          </a:xfrm>
        </p:spPr>
        <p:txBody>
          <a:bodyPr/>
          <a:lstStyle/>
          <a:p>
            <a:r>
              <a:rPr lang="en-US" dirty="0"/>
              <a:t>Temperature</a:t>
            </a:r>
            <a:endParaRPr lang="he-IL" dirty="0"/>
          </a:p>
        </p:txBody>
      </p:sp>
      <p:pic>
        <p:nvPicPr>
          <p:cNvPr id="4" name="תמונה 3">
            <a:extLst>
              <a:ext uri="{FF2B5EF4-FFF2-40B4-BE49-F238E27FC236}">
                <a16:creationId xmlns:a16="http://schemas.microsoft.com/office/drawing/2014/main" id="{52668D7B-D990-4C9B-A2F8-49E7CBC1E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282" y="1101968"/>
            <a:ext cx="9785435" cy="5269081"/>
          </a:xfrm>
          <a:prstGeom prst="rect">
            <a:avLst/>
          </a:prstGeom>
        </p:spPr>
      </p:pic>
    </p:spTree>
    <p:extLst>
      <p:ext uri="{BB962C8B-B14F-4D97-AF65-F5344CB8AC3E}">
        <p14:creationId xmlns:p14="http://schemas.microsoft.com/office/powerpoint/2010/main" val="598908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71C82621-0A71-4B65-915E-2F07FC1CA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11" y="643466"/>
            <a:ext cx="10364777" cy="5571067"/>
          </a:xfrm>
          <a:prstGeom prst="rect">
            <a:avLst/>
          </a:prstGeom>
        </p:spPr>
      </p:pic>
    </p:spTree>
    <p:extLst>
      <p:ext uri="{BB962C8B-B14F-4D97-AF65-F5344CB8AC3E}">
        <p14:creationId xmlns:p14="http://schemas.microsoft.com/office/powerpoint/2010/main" val="391409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648E6-7B5E-4537-87B2-98DD2340516D}"/>
              </a:ext>
            </a:extLst>
          </p:cNvPr>
          <p:cNvSpPr>
            <a:spLocks noGrp="1"/>
          </p:cNvSpPr>
          <p:nvPr>
            <p:ph type="title"/>
          </p:nvPr>
        </p:nvSpPr>
        <p:spPr/>
        <p:txBody>
          <a:bodyPr/>
          <a:lstStyle/>
          <a:p>
            <a:r>
              <a:rPr lang="en-US" dirty="0"/>
              <a:t>Time series – clean data</a:t>
            </a:r>
          </a:p>
        </p:txBody>
      </p:sp>
      <p:sp>
        <p:nvSpPr>
          <p:cNvPr id="9" name="מלבן: פינות מעוגלות 8">
            <a:extLst>
              <a:ext uri="{FF2B5EF4-FFF2-40B4-BE49-F238E27FC236}">
                <a16:creationId xmlns:a16="http://schemas.microsoft.com/office/drawing/2014/main" id="{4B357880-3A75-4449-BFD5-4C063CAEDEA4}"/>
              </a:ext>
            </a:extLst>
          </p:cNvPr>
          <p:cNvSpPr/>
          <p:nvPr/>
        </p:nvSpPr>
        <p:spPr>
          <a:xfrm>
            <a:off x="8580120" y="1690688"/>
            <a:ext cx="2773680" cy="2905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One day average</a:t>
            </a:r>
          </a:p>
        </p:txBody>
      </p:sp>
      <p:pic>
        <p:nvPicPr>
          <p:cNvPr id="5" name="תמונה 4">
            <a:extLst>
              <a:ext uri="{FF2B5EF4-FFF2-40B4-BE49-F238E27FC236}">
                <a16:creationId xmlns:a16="http://schemas.microsoft.com/office/drawing/2014/main" id="{A2C321DD-FF54-43F1-B0F9-5A1E2F0C9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7937" y="2182091"/>
            <a:ext cx="3758046" cy="4509655"/>
          </a:xfrm>
          <a:prstGeom prst="rect">
            <a:avLst/>
          </a:prstGeom>
        </p:spPr>
      </p:pic>
    </p:spTree>
    <p:extLst>
      <p:ext uri="{BB962C8B-B14F-4D97-AF65-F5344CB8AC3E}">
        <p14:creationId xmlns:p14="http://schemas.microsoft.com/office/powerpoint/2010/main" val="1871877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F9C8A-C974-4365-8455-4DB0FF62356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RH – outside &amp; inside</a:t>
            </a:r>
          </a:p>
        </p:txBody>
      </p:sp>
      <p:pic>
        <p:nvPicPr>
          <p:cNvPr id="9" name="תמונה 8">
            <a:extLst>
              <a:ext uri="{FF2B5EF4-FFF2-40B4-BE49-F238E27FC236}">
                <a16:creationId xmlns:a16="http://schemas.microsoft.com/office/drawing/2014/main" id="{F3188FBA-3510-4CD2-8850-258B8A3A0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656" y="1653264"/>
            <a:ext cx="8637144" cy="4642465"/>
          </a:xfrm>
          <a:prstGeom prst="rect">
            <a:avLst/>
          </a:prstGeom>
        </p:spPr>
      </p:pic>
    </p:spTree>
    <p:extLst>
      <p:ext uri="{BB962C8B-B14F-4D97-AF65-F5344CB8AC3E}">
        <p14:creationId xmlns:p14="http://schemas.microsoft.com/office/powerpoint/2010/main" val="3399980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D75D6-09D3-486A-912B-BE48B35E225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RH - profile</a:t>
            </a:r>
          </a:p>
        </p:txBody>
      </p:sp>
      <p:pic>
        <p:nvPicPr>
          <p:cNvPr id="7" name="תמונה 6">
            <a:extLst>
              <a:ext uri="{FF2B5EF4-FFF2-40B4-BE49-F238E27FC236}">
                <a16:creationId xmlns:a16="http://schemas.microsoft.com/office/drawing/2014/main" id="{FD72E992-F801-4119-86E4-10635A99B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656" y="1845426"/>
            <a:ext cx="8279634" cy="4450303"/>
          </a:xfrm>
          <a:prstGeom prst="rect">
            <a:avLst/>
          </a:prstGeom>
        </p:spPr>
      </p:pic>
    </p:spTree>
    <p:extLst>
      <p:ext uri="{BB962C8B-B14F-4D97-AF65-F5344CB8AC3E}">
        <p14:creationId xmlns:p14="http://schemas.microsoft.com/office/powerpoint/2010/main" val="284705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91741F-CC10-42DF-977B-2AB4C9EC71BC}"/>
              </a:ext>
            </a:extLst>
          </p:cNvPr>
          <p:cNvPicPr>
            <a:picLocks noChangeAspect="1"/>
          </p:cNvPicPr>
          <p:nvPr/>
        </p:nvPicPr>
        <p:blipFill>
          <a:blip r:embed="rId3"/>
          <a:stretch>
            <a:fillRect/>
          </a:stretch>
        </p:blipFill>
        <p:spPr>
          <a:xfrm>
            <a:off x="1210685" y="515706"/>
            <a:ext cx="3134162" cy="3191320"/>
          </a:xfrm>
          <a:prstGeom prst="rect">
            <a:avLst/>
          </a:prstGeom>
        </p:spPr>
      </p:pic>
      <p:pic>
        <p:nvPicPr>
          <p:cNvPr id="5" name="Picture 4">
            <a:extLst>
              <a:ext uri="{FF2B5EF4-FFF2-40B4-BE49-F238E27FC236}">
                <a16:creationId xmlns:a16="http://schemas.microsoft.com/office/drawing/2014/main" id="{39C9974A-02C7-4C23-8DC9-F82BC481A5D8}"/>
              </a:ext>
            </a:extLst>
          </p:cNvPr>
          <p:cNvPicPr>
            <a:picLocks noChangeAspect="1"/>
          </p:cNvPicPr>
          <p:nvPr/>
        </p:nvPicPr>
        <p:blipFill rotWithShape="1">
          <a:blip r:embed="rId4"/>
          <a:srcRect t="1759" r="1497" b="1"/>
          <a:stretch/>
        </p:blipFill>
        <p:spPr>
          <a:xfrm>
            <a:off x="1210685" y="3666679"/>
            <a:ext cx="3134162" cy="3191321"/>
          </a:xfrm>
          <a:prstGeom prst="rect">
            <a:avLst/>
          </a:prstGeom>
        </p:spPr>
      </p:pic>
      <p:pic>
        <p:nvPicPr>
          <p:cNvPr id="6" name="Picture 5">
            <a:extLst>
              <a:ext uri="{FF2B5EF4-FFF2-40B4-BE49-F238E27FC236}">
                <a16:creationId xmlns:a16="http://schemas.microsoft.com/office/drawing/2014/main" id="{AAC5EF36-F027-45BF-BBEA-710AAC04D997}"/>
              </a:ext>
            </a:extLst>
          </p:cNvPr>
          <p:cNvPicPr>
            <a:picLocks noChangeAspect="1"/>
          </p:cNvPicPr>
          <p:nvPr/>
        </p:nvPicPr>
        <p:blipFill>
          <a:blip r:embed="rId5"/>
          <a:stretch>
            <a:fillRect/>
          </a:stretch>
        </p:blipFill>
        <p:spPr>
          <a:xfrm>
            <a:off x="6534948" y="372508"/>
            <a:ext cx="2958246" cy="3191320"/>
          </a:xfrm>
          <a:prstGeom prst="rect">
            <a:avLst/>
          </a:prstGeom>
        </p:spPr>
      </p:pic>
      <p:pic>
        <p:nvPicPr>
          <p:cNvPr id="7" name="Picture 6">
            <a:extLst>
              <a:ext uri="{FF2B5EF4-FFF2-40B4-BE49-F238E27FC236}">
                <a16:creationId xmlns:a16="http://schemas.microsoft.com/office/drawing/2014/main" id="{4BC6E10B-D04D-451C-BD06-07DB2955D0C0}"/>
              </a:ext>
            </a:extLst>
          </p:cNvPr>
          <p:cNvPicPr>
            <a:picLocks noChangeAspect="1"/>
          </p:cNvPicPr>
          <p:nvPr/>
        </p:nvPicPr>
        <p:blipFill>
          <a:blip r:embed="rId6"/>
          <a:stretch>
            <a:fillRect/>
          </a:stretch>
        </p:blipFill>
        <p:spPr>
          <a:xfrm>
            <a:off x="6495203" y="3799053"/>
            <a:ext cx="2915299" cy="3035695"/>
          </a:xfrm>
          <a:prstGeom prst="rect">
            <a:avLst/>
          </a:prstGeom>
        </p:spPr>
      </p:pic>
      <p:sp>
        <p:nvSpPr>
          <p:cNvPr id="2" name="Rectangle: Rounded Corners 1">
            <a:extLst>
              <a:ext uri="{FF2B5EF4-FFF2-40B4-BE49-F238E27FC236}">
                <a16:creationId xmlns:a16="http://schemas.microsoft.com/office/drawing/2014/main" id="{DC89F45B-C5DE-4281-A4A4-B99CFA682CAE}"/>
              </a:ext>
            </a:extLst>
          </p:cNvPr>
          <p:cNvSpPr/>
          <p:nvPr/>
        </p:nvSpPr>
        <p:spPr>
          <a:xfrm>
            <a:off x="1592249" y="23252"/>
            <a:ext cx="2213113" cy="349256"/>
          </a:xfrm>
          <a:prstGeom prst="roundRect">
            <a:avLst/>
          </a:prstGeom>
          <a:solidFill>
            <a:srgbClr val="2C7CBA"/>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Summer </a:t>
            </a:r>
            <a:endParaRPr lang="he-IL" dirty="0">
              <a:solidFill>
                <a:schemeClr val="tx1"/>
              </a:solidFill>
            </a:endParaRPr>
          </a:p>
        </p:txBody>
      </p:sp>
      <p:sp>
        <p:nvSpPr>
          <p:cNvPr id="8" name="Rectangle: Rounded Corners 7">
            <a:extLst>
              <a:ext uri="{FF2B5EF4-FFF2-40B4-BE49-F238E27FC236}">
                <a16:creationId xmlns:a16="http://schemas.microsoft.com/office/drawing/2014/main" id="{DBB7136D-6C10-4FC0-9307-AFEFF1D136B2}"/>
              </a:ext>
            </a:extLst>
          </p:cNvPr>
          <p:cNvSpPr/>
          <p:nvPr/>
        </p:nvSpPr>
        <p:spPr>
          <a:xfrm>
            <a:off x="6741929" y="35602"/>
            <a:ext cx="2213113" cy="349256"/>
          </a:xfrm>
          <a:prstGeom prst="roundRect">
            <a:avLst/>
          </a:prstGeom>
          <a:solidFill>
            <a:srgbClr val="2C7CBA"/>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Autumn</a:t>
            </a:r>
            <a:r>
              <a:rPr lang="en-US" dirty="0"/>
              <a:t> </a:t>
            </a:r>
            <a:endParaRPr lang="he-IL" dirty="0"/>
          </a:p>
        </p:txBody>
      </p:sp>
      <p:sp>
        <p:nvSpPr>
          <p:cNvPr id="3" name="Rectangle: Rounded Corners 2">
            <a:extLst>
              <a:ext uri="{FF2B5EF4-FFF2-40B4-BE49-F238E27FC236}">
                <a16:creationId xmlns:a16="http://schemas.microsoft.com/office/drawing/2014/main" id="{3834AB19-0969-4BA9-8252-BEC5BF816F45}"/>
              </a:ext>
            </a:extLst>
          </p:cNvPr>
          <p:cNvSpPr/>
          <p:nvPr/>
        </p:nvSpPr>
        <p:spPr>
          <a:xfrm>
            <a:off x="516835" y="1457739"/>
            <a:ext cx="397565" cy="139147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1" anchor="ctr"/>
          <a:lstStyle/>
          <a:p>
            <a:pPr algn="ctr"/>
            <a:r>
              <a:rPr lang="en-US" dirty="0">
                <a:solidFill>
                  <a:schemeClr val="tx1"/>
                </a:solidFill>
              </a:rPr>
              <a:t>Inside </a:t>
            </a:r>
            <a:endParaRPr lang="he-IL" dirty="0">
              <a:solidFill>
                <a:schemeClr val="tx1"/>
              </a:solidFill>
            </a:endParaRPr>
          </a:p>
        </p:txBody>
      </p:sp>
      <p:sp>
        <p:nvSpPr>
          <p:cNvPr id="9" name="Rectangle: Rounded Corners 8">
            <a:extLst>
              <a:ext uri="{FF2B5EF4-FFF2-40B4-BE49-F238E27FC236}">
                <a16:creationId xmlns:a16="http://schemas.microsoft.com/office/drawing/2014/main" id="{428D35C9-376A-487B-8060-2EB0DABFA6DB}"/>
              </a:ext>
            </a:extLst>
          </p:cNvPr>
          <p:cNvSpPr/>
          <p:nvPr/>
        </p:nvSpPr>
        <p:spPr>
          <a:xfrm>
            <a:off x="470452" y="4487477"/>
            <a:ext cx="397565" cy="139147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1" anchor="ctr"/>
          <a:lstStyle/>
          <a:p>
            <a:pPr algn="ctr"/>
            <a:r>
              <a:rPr lang="en-US" dirty="0">
                <a:solidFill>
                  <a:schemeClr val="tx1"/>
                </a:solidFill>
              </a:rPr>
              <a:t>Outside </a:t>
            </a:r>
            <a:endParaRPr lang="he-IL" dirty="0">
              <a:solidFill>
                <a:schemeClr val="tx1"/>
              </a:solidFill>
            </a:endParaRPr>
          </a:p>
        </p:txBody>
      </p:sp>
    </p:spTree>
    <p:extLst>
      <p:ext uri="{BB962C8B-B14F-4D97-AF65-F5344CB8AC3E}">
        <p14:creationId xmlns:p14="http://schemas.microsoft.com/office/powerpoint/2010/main" val="88959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EA7E94-560B-4047-8DB1-C10D110CE6C3}"/>
              </a:ext>
            </a:extLst>
          </p:cNvPr>
          <p:cNvPicPr>
            <a:picLocks noChangeAspect="1"/>
          </p:cNvPicPr>
          <p:nvPr/>
        </p:nvPicPr>
        <p:blipFill>
          <a:blip r:embed="rId3"/>
          <a:stretch>
            <a:fillRect/>
          </a:stretch>
        </p:blipFill>
        <p:spPr>
          <a:xfrm>
            <a:off x="8288631" y="2198383"/>
            <a:ext cx="3967422" cy="3599167"/>
          </a:xfrm>
          <a:prstGeom prst="rect">
            <a:avLst/>
          </a:prstGeom>
        </p:spPr>
      </p:pic>
      <p:sp>
        <p:nvSpPr>
          <p:cNvPr id="2" name="Title 1">
            <a:extLst>
              <a:ext uri="{FF2B5EF4-FFF2-40B4-BE49-F238E27FC236}">
                <a16:creationId xmlns:a16="http://schemas.microsoft.com/office/drawing/2014/main" id="{284E0510-765A-41E1-B9C9-D8DC3F9BCE88}"/>
              </a:ext>
            </a:extLst>
          </p:cNvPr>
          <p:cNvSpPr>
            <a:spLocks noGrp="1"/>
          </p:cNvSpPr>
          <p:nvPr>
            <p:ph type="title"/>
          </p:nvPr>
        </p:nvSpPr>
        <p:spPr/>
        <p:txBody>
          <a:bodyPr/>
          <a:lstStyle/>
          <a:p>
            <a:r>
              <a:rPr lang="en-US" b="1" dirty="0"/>
              <a:t>Temp/RH in Summer </a:t>
            </a:r>
            <a:endParaRPr lang="he-IL" b="1" dirty="0"/>
          </a:p>
        </p:txBody>
      </p:sp>
      <p:pic>
        <p:nvPicPr>
          <p:cNvPr id="20" name="Picture 19">
            <a:extLst>
              <a:ext uri="{FF2B5EF4-FFF2-40B4-BE49-F238E27FC236}">
                <a16:creationId xmlns:a16="http://schemas.microsoft.com/office/drawing/2014/main" id="{1C8FE5B5-18FA-417A-B105-D41BAB825014}"/>
              </a:ext>
            </a:extLst>
          </p:cNvPr>
          <p:cNvPicPr>
            <a:picLocks noChangeAspect="1"/>
          </p:cNvPicPr>
          <p:nvPr/>
        </p:nvPicPr>
        <p:blipFill>
          <a:blip r:embed="rId4"/>
          <a:stretch>
            <a:fillRect/>
          </a:stretch>
        </p:blipFill>
        <p:spPr>
          <a:xfrm>
            <a:off x="3916914" y="1918226"/>
            <a:ext cx="4358172" cy="4306288"/>
          </a:xfrm>
          <a:prstGeom prst="rect">
            <a:avLst/>
          </a:prstGeom>
        </p:spPr>
      </p:pic>
      <p:sp>
        <p:nvSpPr>
          <p:cNvPr id="21" name="Freeform: Shape 20">
            <a:extLst>
              <a:ext uri="{FF2B5EF4-FFF2-40B4-BE49-F238E27FC236}">
                <a16:creationId xmlns:a16="http://schemas.microsoft.com/office/drawing/2014/main" id="{CFA7FDC2-D54E-4CE3-A217-B8392B1847AD}"/>
              </a:ext>
            </a:extLst>
          </p:cNvPr>
          <p:cNvSpPr/>
          <p:nvPr/>
        </p:nvSpPr>
        <p:spPr>
          <a:xfrm>
            <a:off x="4493391" y="2631667"/>
            <a:ext cx="3178628" cy="2786743"/>
          </a:xfrm>
          <a:custGeom>
            <a:avLst/>
            <a:gdLst>
              <a:gd name="connsiteX0" fmla="*/ 14514 w 3178628"/>
              <a:gd name="connsiteY0" fmla="*/ 0 h 2786743"/>
              <a:gd name="connsiteX1" fmla="*/ 3149600 w 3178628"/>
              <a:gd name="connsiteY1" fmla="*/ 29029 h 2786743"/>
              <a:gd name="connsiteX2" fmla="*/ 3178628 w 3178628"/>
              <a:gd name="connsiteY2" fmla="*/ 2786743 h 2786743"/>
              <a:gd name="connsiteX3" fmla="*/ 2481943 w 3178628"/>
              <a:gd name="connsiteY3" fmla="*/ 2772229 h 2786743"/>
              <a:gd name="connsiteX4" fmla="*/ 1262743 w 3178628"/>
              <a:gd name="connsiteY4" fmla="*/ 696686 h 2786743"/>
              <a:gd name="connsiteX5" fmla="*/ 0 w 3178628"/>
              <a:gd name="connsiteY5" fmla="*/ 682172 h 2786743"/>
              <a:gd name="connsiteX6" fmla="*/ 14514 w 3178628"/>
              <a:gd name="connsiteY6" fmla="*/ 0 h 278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8628" h="2786743">
                <a:moveTo>
                  <a:pt x="14514" y="0"/>
                </a:moveTo>
                <a:lnTo>
                  <a:pt x="3149600" y="29029"/>
                </a:lnTo>
                <a:lnTo>
                  <a:pt x="3178628" y="2786743"/>
                </a:lnTo>
                <a:lnTo>
                  <a:pt x="2481943" y="2772229"/>
                </a:lnTo>
                <a:lnTo>
                  <a:pt x="1262743" y="696686"/>
                </a:lnTo>
                <a:lnTo>
                  <a:pt x="0" y="682172"/>
                </a:lnTo>
                <a:lnTo>
                  <a:pt x="14514" y="0"/>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endParaRPr lang="he-IL"/>
          </a:p>
        </p:txBody>
      </p:sp>
      <p:pic>
        <p:nvPicPr>
          <p:cNvPr id="22" name="Picture 21">
            <a:extLst>
              <a:ext uri="{FF2B5EF4-FFF2-40B4-BE49-F238E27FC236}">
                <a16:creationId xmlns:a16="http://schemas.microsoft.com/office/drawing/2014/main" id="{8C08EC45-06E7-445A-9BCF-B9A25E1C7AC2}"/>
              </a:ext>
            </a:extLst>
          </p:cNvPr>
          <p:cNvPicPr>
            <a:picLocks noChangeAspect="1"/>
          </p:cNvPicPr>
          <p:nvPr/>
        </p:nvPicPr>
        <p:blipFill>
          <a:blip r:embed="rId4"/>
          <a:stretch>
            <a:fillRect/>
          </a:stretch>
        </p:blipFill>
        <p:spPr>
          <a:xfrm>
            <a:off x="77170" y="2077733"/>
            <a:ext cx="4035314" cy="3987274"/>
          </a:xfrm>
          <a:prstGeom prst="rect">
            <a:avLst/>
          </a:prstGeom>
        </p:spPr>
      </p:pic>
      <p:sp>
        <p:nvSpPr>
          <p:cNvPr id="23" name="Freeform: Shape 22">
            <a:extLst>
              <a:ext uri="{FF2B5EF4-FFF2-40B4-BE49-F238E27FC236}">
                <a16:creationId xmlns:a16="http://schemas.microsoft.com/office/drawing/2014/main" id="{06F50CE1-8963-48A0-8D47-F5711DD9FC32}"/>
              </a:ext>
            </a:extLst>
          </p:cNvPr>
          <p:cNvSpPr/>
          <p:nvPr/>
        </p:nvSpPr>
        <p:spPr>
          <a:xfrm>
            <a:off x="4506936" y="3308350"/>
            <a:ext cx="2540000" cy="2489200"/>
          </a:xfrm>
          <a:custGeom>
            <a:avLst/>
            <a:gdLst>
              <a:gd name="connsiteX0" fmla="*/ 0 w 2540000"/>
              <a:gd name="connsiteY0" fmla="*/ 0 h 2489200"/>
              <a:gd name="connsiteX1" fmla="*/ 38100 w 2540000"/>
              <a:gd name="connsiteY1" fmla="*/ 2463800 h 2489200"/>
              <a:gd name="connsiteX2" fmla="*/ 2540000 w 2540000"/>
              <a:gd name="connsiteY2" fmla="*/ 2489200 h 2489200"/>
              <a:gd name="connsiteX3" fmla="*/ 2527300 w 2540000"/>
              <a:gd name="connsiteY3" fmla="*/ 2089150 h 2489200"/>
              <a:gd name="connsiteX4" fmla="*/ 2476500 w 2540000"/>
              <a:gd name="connsiteY4" fmla="*/ 2089150 h 2489200"/>
              <a:gd name="connsiteX5" fmla="*/ 1238250 w 2540000"/>
              <a:gd name="connsiteY5" fmla="*/ 6350 h 2489200"/>
              <a:gd name="connsiteX6" fmla="*/ 0 w 2540000"/>
              <a:gd name="connsiteY6" fmla="*/ 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489200">
                <a:moveTo>
                  <a:pt x="0" y="0"/>
                </a:moveTo>
                <a:lnTo>
                  <a:pt x="38100" y="2463800"/>
                </a:lnTo>
                <a:lnTo>
                  <a:pt x="2540000" y="2489200"/>
                </a:lnTo>
                <a:lnTo>
                  <a:pt x="2527300" y="2089150"/>
                </a:lnTo>
                <a:lnTo>
                  <a:pt x="2476500" y="2089150"/>
                </a:lnTo>
                <a:lnTo>
                  <a:pt x="1238250" y="6350"/>
                </a:lnTo>
                <a:lnTo>
                  <a:pt x="0" y="0"/>
                </a:lnTo>
                <a:close/>
              </a:path>
            </a:pathLst>
          </a:custGeom>
          <a:solidFill>
            <a:schemeClr val="accent6">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3554E7C9-A908-484D-8881-D96666C1B757}"/>
              </a:ext>
            </a:extLst>
          </p:cNvPr>
          <p:cNvSpPr/>
          <p:nvPr/>
        </p:nvSpPr>
        <p:spPr>
          <a:xfrm>
            <a:off x="7046936" y="5418410"/>
            <a:ext cx="625083" cy="37914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13378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1EAFB-66C1-442F-9B11-49E997A62EAC}"/>
              </a:ext>
            </a:extLst>
          </p:cNvPr>
          <p:cNvPicPr>
            <a:picLocks noChangeAspect="1"/>
          </p:cNvPicPr>
          <p:nvPr/>
        </p:nvPicPr>
        <p:blipFill>
          <a:blip r:embed="rId2"/>
          <a:stretch>
            <a:fillRect/>
          </a:stretch>
        </p:blipFill>
        <p:spPr>
          <a:xfrm>
            <a:off x="56976" y="2216968"/>
            <a:ext cx="3229426" cy="3238952"/>
          </a:xfrm>
          <a:prstGeom prst="rect">
            <a:avLst/>
          </a:prstGeom>
        </p:spPr>
      </p:pic>
      <p:pic>
        <p:nvPicPr>
          <p:cNvPr id="5" name="Picture 4">
            <a:extLst>
              <a:ext uri="{FF2B5EF4-FFF2-40B4-BE49-F238E27FC236}">
                <a16:creationId xmlns:a16="http://schemas.microsoft.com/office/drawing/2014/main" id="{B27EB75B-12D8-4A50-9C8B-9D89D4B23D08}"/>
              </a:ext>
            </a:extLst>
          </p:cNvPr>
          <p:cNvPicPr>
            <a:picLocks noChangeAspect="1"/>
          </p:cNvPicPr>
          <p:nvPr/>
        </p:nvPicPr>
        <p:blipFill>
          <a:blip r:embed="rId2"/>
          <a:stretch>
            <a:fillRect/>
          </a:stretch>
        </p:blipFill>
        <p:spPr>
          <a:xfrm>
            <a:off x="3624950" y="2216968"/>
            <a:ext cx="3229426" cy="3238952"/>
          </a:xfrm>
          <a:prstGeom prst="rect">
            <a:avLst/>
          </a:prstGeom>
        </p:spPr>
      </p:pic>
      <p:sp>
        <p:nvSpPr>
          <p:cNvPr id="9" name="Freeform: Shape 8">
            <a:extLst>
              <a:ext uri="{FF2B5EF4-FFF2-40B4-BE49-F238E27FC236}">
                <a16:creationId xmlns:a16="http://schemas.microsoft.com/office/drawing/2014/main" id="{3232946A-7388-4978-89CA-86C1EF014547}"/>
              </a:ext>
            </a:extLst>
          </p:cNvPr>
          <p:cNvSpPr/>
          <p:nvPr/>
        </p:nvSpPr>
        <p:spPr>
          <a:xfrm>
            <a:off x="4018280" y="3287804"/>
            <a:ext cx="1805940" cy="1889760"/>
          </a:xfrm>
          <a:custGeom>
            <a:avLst/>
            <a:gdLst>
              <a:gd name="connsiteX0" fmla="*/ 0 w 1828800"/>
              <a:gd name="connsiteY0" fmla="*/ 1584960 h 1889760"/>
              <a:gd name="connsiteX1" fmla="*/ 7620 w 1828800"/>
              <a:gd name="connsiteY1" fmla="*/ 7620 h 1889760"/>
              <a:gd name="connsiteX2" fmla="*/ 1036320 w 1828800"/>
              <a:gd name="connsiteY2" fmla="*/ 0 h 1889760"/>
              <a:gd name="connsiteX3" fmla="*/ 1805940 w 1828800"/>
              <a:gd name="connsiteY3" fmla="*/ 1569720 h 1889760"/>
              <a:gd name="connsiteX4" fmla="*/ 1828800 w 1828800"/>
              <a:gd name="connsiteY4" fmla="*/ 1889760 h 1889760"/>
              <a:gd name="connsiteX5" fmla="*/ 15240 w 1828800"/>
              <a:gd name="connsiteY5" fmla="*/ 1859280 h 1889760"/>
              <a:gd name="connsiteX6" fmla="*/ 0 w 1828800"/>
              <a:gd name="connsiteY6" fmla="*/ 1584960 h 1889760"/>
              <a:gd name="connsiteX0" fmla="*/ 0 w 1805940"/>
              <a:gd name="connsiteY0" fmla="*/ 1584960 h 1889760"/>
              <a:gd name="connsiteX1" fmla="*/ 7620 w 1805940"/>
              <a:gd name="connsiteY1" fmla="*/ 7620 h 1889760"/>
              <a:gd name="connsiteX2" fmla="*/ 1036320 w 1805940"/>
              <a:gd name="connsiteY2" fmla="*/ 0 h 1889760"/>
              <a:gd name="connsiteX3" fmla="*/ 1805940 w 1805940"/>
              <a:gd name="connsiteY3" fmla="*/ 1569720 h 1889760"/>
              <a:gd name="connsiteX4" fmla="*/ 1805940 w 1805940"/>
              <a:gd name="connsiteY4" fmla="*/ 1889760 h 1889760"/>
              <a:gd name="connsiteX5" fmla="*/ 15240 w 1805940"/>
              <a:gd name="connsiteY5" fmla="*/ 1859280 h 1889760"/>
              <a:gd name="connsiteX6" fmla="*/ 0 w 1805940"/>
              <a:gd name="connsiteY6" fmla="*/ 1584960 h 1889760"/>
              <a:gd name="connsiteX0" fmla="*/ 0 w 1805940"/>
              <a:gd name="connsiteY0" fmla="*/ 1584960 h 1889760"/>
              <a:gd name="connsiteX1" fmla="*/ 7620 w 1805940"/>
              <a:gd name="connsiteY1" fmla="*/ 7620 h 1889760"/>
              <a:gd name="connsiteX2" fmla="*/ 1036320 w 1805940"/>
              <a:gd name="connsiteY2" fmla="*/ 0 h 1889760"/>
              <a:gd name="connsiteX3" fmla="*/ 1805940 w 1805940"/>
              <a:gd name="connsiteY3" fmla="*/ 1569720 h 1889760"/>
              <a:gd name="connsiteX4" fmla="*/ 1805940 w 1805940"/>
              <a:gd name="connsiteY4" fmla="*/ 1889760 h 1889760"/>
              <a:gd name="connsiteX5" fmla="*/ 0 w 1805940"/>
              <a:gd name="connsiteY5" fmla="*/ 1851660 h 1889760"/>
              <a:gd name="connsiteX6" fmla="*/ 0 w 1805940"/>
              <a:gd name="connsiteY6" fmla="*/ 1584960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5940" h="1889760">
                <a:moveTo>
                  <a:pt x="0" y="1584960"/>
                </a:moveTo>
                <a:lnTo>
                  <a:pt x="7620" y="7620"/>
                </a:lnTo>
                <a:lnTo>
                  <a:pt x="1036320" y="0"/>
                </a:lnTo>
                <a:lnTo>
                  <a:pt x="1805940" y="1569720"/>
                </a:lnTo>
                <a:lnTo>
                  <a:pt x="1805940" y="1889760"/>
                </a:lnTo>
                <a:lnTo>
                  <a:pt x="0" y="1851660"/>
                </a:lnTo>
                <a:lnTo>
                  <a:pt x="0" y="1584960"/>
                </a:lnTo>
                <a:close/>
              </a:path>
            </a:pathLst>
          </a:custGeom>
          <a:solidFill>
            <a:schemeClr val="accent6">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Freeform: Shape 9">
            <a:extLst>
              <a:ext uri="{FF2B5EF4-FFF2-40B4-BE49-F238E27FC236}">
                <a16:creationId xmlns:a16="http://schemas.microsoft.com/office/drawing/2014/main" id="{04859043-E986-4ABB-BE48-1286795011B2}"/>
              </a:ext>
            </a:extLst>
          </p:cNvPr>
          <p:cNvSpPr/>
          <p:nvPr/>
        </p:nvSpPr>
        <p:spPr>
          <a:xfrm>
            <a:off x="4018280" y="2769644"/>
            <a:ext cx="2430780" cy="2095112"/>
          </a:xfrm>
          <a:custGeom>
            <a:avLst/>
            <a:gdLst>
              <a:gd name="connsiteX0" fmla="*/ 0 w 2423160"/>
              <a:gd name="connsiteY0" fmla="*/ 510540 h 2095500"/>
              <a:gd name="connsiteX1" fmla="*/ 0 w 2423160"/>
              <a:gd name="connsiteY1" fmla="*/ 0 h 2095500"/>
              <a:gd name="connsiteX2" fmla="*/ 2346960 w 2423160"/>
              <a:gd name="connsiteY2" fmla="*/ 15240 h 2095500"/>
              <a:gd name="connsiteX3" fmla="*/ 2423160 w 2423160"/>
              <a:gd name="connsiteY3" fmla="*/ 2095500 h 2095500"/>
              <a:gd name="connsiteX4" fmla="*/ 1805940 w 2423160"/>
              <a:gd name="connsiteY4" fmla="*/ 2080260 h 2095500"/>
              <a:gd name="connsiteX5" fmla="*/ 1028700 w 2423160"/>
              <a:gd name="connsiteY5" fmla="*/ 502920 h 2095500"/>
              <a:gd name="connsiteX6" fmla="*/ 0 w 2423160"/>
              <a:gd name="connsiteY6" fmla="*/ 510540 h 2095500"/>
              <a:gd name="connsiteX0" fmla="*/ 0 w 2430780"/>
              <a:gd name="connsiteY0" fmla="*/ 510540 h 2080260"/>
              <a:gd name="connsiteX1" fmla="*/ 0 w 2430780"/>
              <a:gd name="connsiteY1" fmla="*/ 0 h 2080260"/>
              <a:gd name="connsiteX2" fmla="*/ 2346960 w 2430780"/>
              <a:gd name="connsiteY2" fmla="*/ 15240 h 2080260"/>
              <a:gd name="connsiteX3" fmla="*/ 2430780 w 2430780"/>
              <a:gd name="connsiteY3" fmla="*/ 2028622 h 2080260"/>
              <a:gd name="connsiteX4" fmla="*/ 1805940 w 2430780"/>
              <a:gd name="connsiteY4" fmla="*/ 2080260 h 2080260"/>
              <a:gd name="connsiteX5" fmla="*/ 1028700 w 2430780"/>
              <a:gd name="connsiteY5" fmla="*/ 502920 h 2080260"/>
              <a:gd name="connsiteX6" fmla="*/ 0 w 2430780"/>
              <a:gd name="connsiteY6" fmla="*/ 510540 h 2080260"/>
              <a:gd name="connsiteX0" fmla="*/ 0 w 2430780"/>
              <a:gd name="connsiteY0" fmla="*/ 510540 h 2043106"/>
              <a:gd name="connsiteX1" fmla="*/ 0 w 2430780"/>
              <a:gd name="connsiteY1" fmla="*/ 0 h 2043106"/>
              <a:gd name="connsiteX2" fmla="*/ 2346960 w 2430780"/>
              <a:gd name="connsiteY2" fmla="*/ 15240 h 2043106"/>
              <a:gd name="connsiteX3" fmla="*/ 2430780 w 2430780"/>
              <a:gd name="connsiteY3" fmla="*/ 2028622 h 2043106"/>
              <a:gd name="connsiteX4" fmla="*/ 1783080 w 2430780"/>
              <a:gd name="connsiteY4" fmla="*/ 2043106 h 2043106"/>
              <a:gd name="connsiteX5" fmla="*/ 1028700 w 2430780"/>
              <a:gd name="connsiteY5" fmla="*/ 502920 h 2043106"/>
              <a:gd name="connsiteX6" fmla="*/ 0 w 2430780"/>
              <a:gd name="connsiteY6" fmla="*/ 510540 h 2043106"/>
              <a:gd name="connsiteX0" fmla="*/ 0 w 2430780"/>
              <a:gd name="connsiteY0" fmla="*/ 510540 h 2043106"/>
              <a:gd name="connsiteX1" fmla="*/ 0 w 2430780"/>
              <a:gd name="connsiteY1" fmla="*/ 0 h 2043106"/>
              <a:gd name="connsiteX2" fmla="*/ 2346960 w 2430780"/>
              <a:gd name="connsiteY2" fmla="*/ 15240 h 2043106"/>
              <a:gd name="connsiteX3" fmla="*/ 2430780 w 2430780"/>
              <a:gd name="connsiteY3" fmla="*/ 2028622 h 2043106"/>
              <a:gd name="connsiteX4" fmla="*/ 1783080 w 2430780"/>
              <a:gd name="connsiteY4" fmla="*/ 2043106 h 2043106"/>
              <a:gd name="connsiteX5" fmla="*/ 1028700 w 2430780"/>
              <a:gd name="connsiteY5" fmla="*/ 502920 h 2043106"/>
              <a:gd name="connsiteX6" fmla="*/ 0 w 2430780"/>
              <a:gd name="connsiteY6" fmla="*/ 510540 h 204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780" h="2043106">
                <a:moveTo>
                  <a:pt x="0" y="510540"/>
                </a:moveTo>
                <a:lnTo>
                  <a:pt x="0" y="0"/>
                </a:lnTo>
                <a:lnTo>
                  <a:pt x="2346960" y="15240"/>
                </a:lnTo>
                <a:lnTo>
                  <a:pt x="2430780" y="2028622"/>
                </a:lnTo>
                <a:lnTo>
                  <a:pt x="1783080" y="2043106"/>
                </a:lnTo>
                <a:lnTo>
                  <a:pt x="1028700" y="502920"/>
                </a:lnTo>
                <a:lnTo>
                  <a:pt x="0" y="510540"/>
                </a:lnTo>
                <a:close/>
              </a:path>
            </a:pathLst>
          </a:cu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106942C1-97A7-4379-B55B-5DF71451E86F}"/>
              </a:ext>
            </a:extLst>
          </p:cNvPr>
          <p:cNvSpPr/>
          <p:nvPr/>
        </p:nvSpPr>
        <p:spPr>
          <a:xfrm>
            <a:off x="5824220" y="4857524"/>
            <a:ext cx="624840" cy="320040"/>
          </a:xfrm>
          <a:prstGeom prst="rect">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itle 1">
            <a:extLst>
              <a:ext uri="{FF2B5EF4-FFF2-40B4-BE49-F238E27FC236}">
                <a16:creationId xmlns:a16="http://schemas.microsoft.com/office/drawing/2014/main" id="{2BF88C5C-DEBD-4FD1-88ED-59B56C057D04}"/>
              </a:ext>
            </a:extLst>
          </p:cNvPr>
          <p:cNvSpPr>
            <a:spLocks noGrp="1"/>
          </p:cNvSpPr>
          <p:nvPr>
            <p:ph type="title"/>
          </p:nvPr>
        </p:nvSpPr>
        <p:spPr>
          <a:xfrm>
            <a:off x="838200" y="365125"/>
            <a:ext cx="10515600" cy="1325563"/>
          </a:xfrm>
        </p:spPr>
        <p:txBody>
          <a:bodyPr/>
          <a:lstStyle/>
          <a:p>
            <a:r>
              <a:rPr lang="en-US" b="1" dirty="0"/>
              <a:t>Temp/RH in Autumn </a:t>
            </a:r>
            <a:endParaRPr lang="he-IL" b="1" dirty="0"/>
          </a:p>
        </p:txBody>
      </p:sp>
      <p:pic>
        <p:nvPicPr>
          <p:cNvPr id="6" name="Picture 5">
            <a:extLst>
              <a:ext uri="{FF2B5EF4-FFF2-40B4-BE49-F238E27FC236}">
                <a16:creationId xmlns:a16="http://schemas.microsoft.com/office/drawing/2014/main" id="{C8BD82F1-199F-4AB7-ADFD-863C38D188F2}"/>
              </a:ext>
            </a:extLst>
          </p:cNvPr>
          <p:cNvPicPr>
            <a:picLocks noChangeAspect="1"/>
          </p:cNvPicPr>
          <p:nvPr/>
        </p:nvPicPr>
        <p:blipFill>
          <a:blip r:embed="rId3"/>
          <a:stretch>
            <a:fillRect/>
          </a:stretch>
        </p:blipFill>
        <p:spPr>
          <a:xfrm>
            <a:off x="1965960" y="-1054035"/>
            <a:ext cx="11037744" cy="7647357"/>
          </a:xfrm>
          <a:prstGeom prst="rect">
            <a:avLst/>
          </a:prstGeom>
        </p:spPr>
      </p:pic>
    </p:spTree>
    <p:extLst>
      <p:ext uri="{BB962C8B-B14F-4D97-AF65-F5344CB8AC3E}">
        <p14:creationId xmlns:p14="http://schemas.microsoft.com/office/powerpoint/2010/main" val="12659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2E20-86E4-4313-BFC6-93B858CD5B1E}"/>
              </a:ext>
            </a:extLst>
          </p:cNvPr>
          <p:cNvSpPr>
            <a:spLocks noGrp="1"/>
          </p:cNvSpPr>
          <p:nvPr>
            <p:ph type="title"/>
          </p:nvPr>
        </p:nvSpPr>
        <p:spPr/>
        <p:txBody>
          <a:bodyPr/>
          <a:lstStyle/>
          <a:p>
            <a:r>
              <a:rPr lang="en-US" dirty="0"/>
              <a:t>Comfort Zones:</a:t>
            </a:r>
            <a:endParaRPr lang="he-IL" dirty="0"/>
          </a:p>
        </p:txBody>
      </p:sp>
      <p:pic>
        <p:nvPicPr>
          <p:cNvPr id="4" name="Picture 3">
            <a:extLst>
              <a:ext uri="{FF2B5EF4-FFF2-40B4-BE49-F238E27FC236}">
                <a16:creationId xmlns:a16="http://schemas.microsoft.com/office/drawing/2014/main" id="{E5DA4A82-AF05-4E77-9331-F8DFD053080A}"/>
              </a:ext>
            </a:extLst>
          </p:cNvPr>
          <p:cNvPicPr>
            <a:picLocks noChangeAspect="1"/>
          </p:cNvPicPr>
          <p:nvPr/>
        </p:nvPicPr>
        <p:blipFill>
          <a:blip r:embed="rId3"/>
          <a:stretch>
            <a:fillRect/>
          </a:stretch>
        </p:blipFill>
        <p:spPr>
          <a:xfrm>
            <a:off x="7531881" y="1882315"/>
            <a:ext cx="3589206" cy="2542201"/>
          </a:xfrm>
          <a:prstGeom prst="rect">
            <a:avLst/>
          </a:prstGeom>
        </p:spPr>
      </p:pic>
      <p:pic>
        <p:nvPicPr>
          <p:cNvPr id="5" name="Picture 4">
            <a:extLst>
              <a:ext uri="{FF2B5EF4-FFF2-40B4-BE49-F238E27FC236}">
                <a16:creationId xmlns:a16="http://schemas.microsoft.com/office/drawing/2014/main" id="{435E7ABC-D65A-4445-A149-8C499ACCF125}"/>
              </a:ext>
            </a:extLst>
          </p:cNvPr>
          <p:cNvPicPr>
            <a:picLocks noChangeAspect="1"/>
          </p:cNvPicPr>
          <p:nvPr/>
        </p:nvPicPr>
        <p:blipFill>
          <a:blip r:embed="rId4"/>
          <a:stretch>
            <a:fillRect/>
          </a:stretch>
        </p:blipFill>
        <p:spPr>
          <a:xfrm>
            <a:off x="2704136" y="1700776"/>
            <a:ext cx="4387306" cy="2905278"/>
          </a:xfrm>
          <a:prstGeom prst="rect">
            <a:avLst/>
          </a:prstGeom>
        </p:spPr>
      </p:pic>
    </p:spTree>
    <p:extLst>
      <p:ext uri="{BB962C8B-B14F-4D97-AF65-F5344CB8AC3E}">
        <p14:creationId xmlns:p14="http://schemas.microsoft.com/office/powerpoint/2010/main" val="340369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D648E6-7B5E-4537-87B2-98DD2340516D}"/>
              </a:ext>
            </a:extLst>
          </p:cNvPr>
          <p:cNvSpPr>
            <a:spLocks noGrp="1"/>
          </p:cNvSpPr>
          <p:nvPr>
            <p:ph type="title"/>
          </p:nvPr>
        </p:nvSpPr>
        <p:spPr>
          <a:xfrm>
            <a:off x="655320" y="-50958"/>
            <a:ext cx="10515600" cy="1325563"/>
          </a:xfrm>
        </p:spPr>
        <p:txBody>
          <a:bodyPr/>
          <a:lstStyle/>
          <a:p>
            <a:r>
              <a:rPr lang="en-US" dirty="0"/>
              <a:t>Seasons</a:t>
            </a:r>
          </a:p>
        </p:txBody>
      </p:sp>
      <p:sp>
        <p:nvSpPr>
          <p:cNvPr id="9" name="מלבן: פינות מעוגלות 8">
            <a:extLst>
              <a:ext uri="{FF2B5EF4-FFF2-40B4-BE49-F238E27FC236}">
                <a16:creationId xmlns:a16="http://schemas.microsoft.com/office/drawing/2014/main" id="{4B357880-3A75-4449-BFD5-4C063CAEDEA4}"/>
              </a:ext>
            </a:extLst>
          </p:cNvPr>
          <p:cNvSpPr/>
          <p:nvPr/>
        </p:nvSpPr>
        <p:spPr>
          <a:xfrm>
            <a:off x="55244" y="4160520"/>
            <a:ext cx="2773680" cy="2905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One hour average</a:t>
            </a:r>
          </a:p>
        </p:txBody>
      </p:sp>
      <p:sp>
        <p:nvSpPr>
          <p:cNvPr id="5" name="מלבן: פינות מעוגלות 4">
            <a:extLst>
              <a:ext uri="{FF2B5EF4-FFF2-40B4-BE49-F238E27FC236}">
                <a16:creationId xmlns:a16="http://schemas.microsoft.com/office/drawing/2014/main" id="{43BF5321-73F9-4639-9876-7809BF50C5B7}"/>
              </a:ext>
            </a:extLst>
          </p:cNvPr>
          <p:cNvSpPr/>
          <p:nvPr/>
        </p:nvSpPr>
        <p:spPr>
          <a:xfrm>
            <a:off x="95250" y="1400176"/>
            <a:ext cx="2773680" cy="2905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One day average</a:t>
            </a:r>
          </a:p>
        </p:txBody>
      </p:sp>
      <p:pic>
        <p:nvPicPr>
          <p:cNvPr id="8" name="תמונה 7">
            <a:extLst>
              <a:ext uri="{FF2B5EF4-FFF2-40B4-BE49-F238E27FC236}">
                <a16:creationId xmlns:a16="http://schemas.microsoft.com/office/drawing/2014/main" id="{06F418C2-1066-47EA-915B-82D46EDEF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370" y="1188720"/>
            <a:ext cx="2247900" cy="2697480"/>
          </a:xfrm>
          <a:prstGeom prst="rect">
            <a:avLst/>
          </a:prstGeom>
        </p:spPr>
      </p:pic>
      <p:pic>
        <p:nvPicPr>
          <p:cNvPr id="11" name="תמונה 10">
            <a:extLst>
              <a:ext uri="{FF2B5EF4-FFF2-40B4-BE49-F238E27FC236}">
                <a16:creationId xmlns:a16="http://schemas.microsoft.com/office/drawing/2014/main" id="{D704B1D2-6977-4108-A813-B833AE474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90" y="1165543"/>
            <a:ext cx="2247900" cy="2697480"/>
          </a:xfrm>
          <a:prstGeom prst="rect">
            <a:avLst/>
          </a:prstGeom>
        </p:spPr>
      </p:pic>
      <p:pic>
        <p:nvPicPr>
          <p:cNvPr id="13" name="תמונה 12">
            <a:extLst>
              <a:ext uri="{FF2B5EF4-FFF2-40B4-BE49-F238E27FC236}">
                <a16:creationId xmlns:a16="http://schemas.microsoft.com/office/drawing/2014/main" id="{8DC24363-CB87-4B99-AAA4-39ACDCD4E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2860" y="4160520"/>
            <a:ext cx="2247900" cy="2697480"/>
          </a:xfrm>
          <a:prstGeom prst="rect">
            <a:avLst/>
          </a:prstGeom>
        </p:spPr>
      </p:pic>
      <p:pic>
        <p:nvPicPr>
          <p:cNvPr id="15" name="תמונה 14">
            <a:extLst>
              <a:ext uri="{FF2B5EF4-FFF2-40B4-BE49-F238E27FC236}">
                <a16:creationId xmlns:a16="http://schemas.microsoft.com/office/drawing/2014/main" id="{99C729B6-B343-45C8-924C-60682B1DF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2860" y="1165542"/>
            <a:ext cx="2247901" cy="2697481"/>
          </a:xfrm>
          <a:prstGeom prst="rect">
            <a:avLst/>
          </a:prstGeom>
        </p:spPr>
      </p:pic>
      <p:pic>
        <p:nvPicPr>
          <p:cNvPr id="17" name="תמונה 16">
            <a:extLst>
              <a:ext uri="{FF2B5EF4-FFF2-40B4-BE49-F238E27FC236}">
                <a16:creationId xmlns:a16="http://schemas.microsoft.com/office/drawing/2014/main" id="{2436F154-8941-43D6-BD60-B3C02932AE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9404" y="4137341"/>
            <a:ext cx="2247902" cy="2697482"/>
          </a:xfrm>
          <a:prstGeom prst="rect">
            <a:avLst/>
          </a:prstGeom>
        </p:spPr>
      </p:pic>
      <p:pic>
        <p:nvPicPr>
          <p:cNvPr id="19" name="תמונה 18">
            <a:extLst>
              <a:ext uri="{FF2B5EF4-FFF2-40B4-BE49-F238E27FC236}">
                <a16:creationId xmlns:a16="http://schemas.microsoft.com/office/drawing/2014/main" id="{18B99B4F-01FA-4274-B644-632BD4856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2087" y="4069077"/>
            <a:ext cx="2247903" cy="2697483"/>
          </a:xfrm>
          <a:prstGeom prst="rect">
            <a:avLst/>
          </a:prstGeom>
        </p:spPr>
      </p:pic>
      <p:sp>
        <p:nvSpPr>
          <p:cNvPr id="20" name="מלבן: פינות מעוגלות 19">
            <a:extLst>
              <a:ext uri="{FF2B5EF4-FFF2-40B4-BE49-F238E27FC236}">
                <a16:creationId xmlns:a16="http://schemas.microsoft.com/office/drawing/2014/main" id="{B04C6C0A-D856-4765-8097-8B3396F83746}"/>
              </a:ext>
            </a:extLst>
          </p:cNvPr>
          <p:cNvSpPr/>
          <p:nvPr/>
        </p:nvSpPr>
        <p:spPr>
          <a:xfrm>
            <a:off x="3094435" y="792322"/>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  -91 days</a:t>
            </a:r>
          </a:p>
        </p:txBody>
      </p:sp>
      <p:sp>
        <p:nvSpPr>
          <p:cNvPr id="21" name="מלבן: פינות מעוגלות 20">
            <a:extLst>
              <a:ext uri="{FF2B5EF4-FFF2-40B4-BE49-F238E27FC236}">
                <a16:creationId xmlns:a16="http://schemas.microsoft.com/office/drawing/2014/main" id="{34554D3E-AC4A-498D-9A40-61FDC38A1E48}"/>
              </a:ext>
            </a:extLst>
          </p:cNvPr>
          <p:cNvSpPr/>
          <p:nvPr/>
        </p:nvSpPr>
        <p:spPr>
          <a:xfrm>
            <a:off x="5420201" y="792322"/>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Autumn – 81 days</a:t>
            </a:r>
          </a:p>
        </p:txBody>
      </p:sp>
      <p:sp>
        <p:nvSpPr>
          <p:cNvPr id="22" name="מלבן: פינות מעוגלות 21">
            <a:extLst>
              <a:ext uri="{FF2B5EF4-FFF2-40B4-BE49-F238E27FC236}">
                <a16:creationId xmlns:a16="http://schemas.microsoft.com/office/drawing/2014/main" id="{EA581009-91F3-45C4-8AA9-875DBB8A16B8}"/>
              </a:ext>
            </a:extLst>
          </p:cNvPr>
          <p:cNvSpPr/>
          <p:nvPr/>
        </p:nvSpPr>
        <p:spPr>
          <a:xfrm>
            <a:off x="7790021" y="792322"/>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Winter -52 days</a:t>
            </a:r>
          </a:p>
        </p:txBody>
      </p:sp>
      <p:sp>
        <p:nvSpPr>
          <p:cNvPr id="23" name="מלבן: פינות מעוגלות 22">
            <a:extLst>
              <a:ext uri="{FF2B5EF4-FFF2-40B4-BE49-F238E27FC236}">
                <a16:creationId xmlns:a16="http://schemas.microsoft.com/office/drawing/2014/main" id="{CED930DE-7E4A-434E-8D6A-FE54F55498EE}"/>
              </a:ext>
            </a:extLst>
          </p:cNvPr>
          <p:cNvSpPr/>
          <p:nvPr/>
        </p:nvSpPr>
        <p:spPr>
          <a:xfrm>
            <a:off x="10012680" y="792322"/>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Spring</a:t>
            </a:r>
          </a:p>
        </p:txBody>
      </p:sp>
      <p:pic>
        <p:nvPicPr>
          <p:cNvPr id="4" name="תמונה 3">
            <a:extLst>
              <a:ext uri="{FF2B5EF4-FFF2-40B4-BE49-F238E27FC236}">
                <a16:creationId xmlns:a16="http://schemas.microsoft.com/office/drawing/2014/main" id="{59F8492C-F41E-48CD-9F4C-9E9AE7F61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048" y="4069076"/>
            <a:ext cx="2247903" cy="2697484"/>
          </a:xfrm>
          <a:prstGeom prst="rect">
            <a:avLst/>
          </a:prstGeom>
        </p:spPr>
      </p:pic>
      <p:pic>
        <p:nvPicPr>
          <p:cNvPr id="7" name="תמונה 6">
            <a:extLst>
              <a:ext uri="{FF2B5EF4-FFF2-40B4-BE49-F238E27FC236}">
                <a16:creationId xmlns:a16="http://schemas.microsoft.com/office/drawing/2014/main" id="{F69C4E0D-2680-4473-9BE3-0EBE14FD8358}"/>
              </a:ext>
            </a:extLst>
          </p:cNvPr>
          <p:cNvPicPr>
            <a:picLocks noChangeAspect="1"/>
          </p:cNvPicPr>
          <p:nvPr/>
        </p:nvPicPr>
        <p:blipFill rotWithShape="1">
          <a:blip r:embed="rId9">
            <a:extLst>
              <a:ext uri="{28A0092B-C50C-407E-A947-70E740481C1C}">
                <a14:useLocalDpi xmlns:a14="http://schemas.microsoft.com/office/drawing/2010/main" val="0"/>
              </a:ext>
            </a:extLst>
          </a:blip>
          <a:srcRect t="8698"/>
          <a:stretch/>
        </p:blipFill>
        <p:spPr>
          <a:xfrm>
            <a:off x="9925048" y="1188720"/>
            <a:ext cx="2247903" cy="2674303"/>
          </a:xfrm>
          <a:prstGeom prst="rect">
            <a:avLst/>
          </a:prstGeom>
        </p:spPr>
      </p:pic>
    </p:spTree>
    <p:extLst>
      <p:ext uri="{BB962C8B-B14F-4D97-AF65-F5344CB8AC3E}">
        <p14:creationId xmlns:p14="http://schemas.microsoft.com/office/powerpoint/2010/main" val="285315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תמונה 11">
            <a:extLst>
              <a:ext uri="{FF2B5EF4-FFF2-40B4-BE49-F238E27FC236}">
                <a16:creationId xmlns:a16="http://schemas.microsoft.com/office/drawing/2014/main" id="{DB22957D-D96D-42A5-825D-B5BE9BE34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3" y="3556103"/>
            <a:ext cx="5196739" cy="3220514"/>
          </a:xfrm>
          <a:prstGeom prst="rect">
            <a:avLst/>
          </a:prstGeom>
        </p:spPr>
      </p:pic>
      <p:pic>
        <p:nvPicPr>
          <p:cNvPr id="15" name="תמונה 14">
            <a:extLst>
              <a:ext uri="{FF2B5EF4-FFF2-40B4-BE49-F238E27FC236}">
                <a16:creationId xmlns:a16="http://schemas.microsoft.com/office/drawing/2014/main" id="{0BDFC2DA-E68C-4730-9761-94A50F3F6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779" y="155204"/>
            <a:ext cx="5034709" cy="3146693"/>
          </a:xfrm>
          <a:prstGeom prst="rect">
            <a:avLst/>
          </a:prstGeom>
        </p:spPr>
      </p:pic>
      <p:pic>
        <p:nvPicPr>
          <p:cNvPr id="18" name="תמונה 17">
            <a:extLst>
              <a:ext uri="{FF2B5EF4-FFF2-40B4-BE49-F238E27FC236}">
                <a16:creationId xmlns:a16="http://schemas.microsoft.com/office/drawing/2014/main" id="{7C534819-11F6-4DF7-BA57-5B8CC5E1D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954" y="1728550"/>
            <a:ext cx="5872046" cy="3639015"/>
          </a:xfrm>
          <a:prstGeom prst="rect">
            <a:avLst/>
          </a:prstGeom>
        </p:spPr>
      </p:pic>
    </p:spTree>
    <p:extLst>
      <p:ext uri="{BB962C8B-B14F-4D97-AF65-F5344CB8AC3E}">
        <p14:creationId xmlns:p14="http://schemas.microsoft.com/office/powerpoint/2010/main" val="765328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9DEE5AF-DCB5-4DE4-8534-ED5688954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55" y="955341"/>
            <a:ext cx="5487650" cy="5487650"/>
          </a:xfrm>
          <a:prstGeom prst="rect">
            <a:avLst/>
          </a:prstGeom>
        </p:spPr>
      </p:pic>
      <p:pic>
        <p:nvPicPr>
          <p:cNvPr id="7" name="תמונה 6">
            <a:extLst>
              <a:ext uri="{FF2B5EF4-FFF2-40B4-BE49-F238E27FC236}">
                <a16:creationId xmlns:a16="http://schemas.microsoft.com/office/drawing/2014/main" id="{289C843F-6A26-4F70-B1E2-B824351C3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576" y="955341"/>
            <a:ext cx="5487650" cy="5487650"/>
          </a:xfrm>
          <a:prstGeom prst="rect">
            <a:avLst/>
          </a:prstGeom>
        </p:spPr>
      </p:pic>
    </p:spTree>
    <p:extLst>
      <p:ext uri="{BB962C8B-B14F-4D97-AF65-F5344CB8AC3E}">
        <p14:creationId xmlns:p14="http://schemas.microsoft.com/office/powerpoint/2010/main" val="161832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4F6FF80-7E45-4B53-A8CA-F2C4825FB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2103120"/>
            <a:ext cx="11475720" cy="3825240"/>
          </a:xfrm>
          <a:prstGeom prst="rect">
            <a:avLst/>
          </a:prstGeom>
        </p:spPr>
      </p:pic>
    </p:spTree>
    <p:extLst>
      <p:ext uri="{BB962C8B-B14F-4D97-AF65-F5344CB8AC3E}">
        <p14:creationId xmlns:p14="http://schemas.microsoft.com/office/powerpoint/2010/main" val="197417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פינות מעוגלות 8">
            <a:extLst>
              <a:ext uri="{FF2B5EF4-FFF2-40B4-BE49-F238E27FC236}">
                <a16:creationId xmlns:a16="http://schemas.microsoft.com/office/drawing/2014/main" id="{4B357880-3A75-4449-BFD5-4C063CAEDEA4}"/>
              </a:ext>
            </a:extLst>
          </p:cNvPr>
          <p:cNvSpPr/>
          <p:nvPr/>
        </p:nvSpPr>
        <p:spPr>
          <a:xfrm>
            <a:off x="0" y="1790214"/>
            <a:ext cx="853440" cy="3586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a:t>
            </a:r>
          </a:p>
        </p:txBody>
      </p:sp>
      <p:pic>
        <p:nvPicPr>
          <p:cNvPr id="5" name="תמונה 4">
            <a:extLst>
              <a:ext uri="{FF2B5EF4-FFF2-40B4-BE49-F238E27FC236}">
                <a16:creationId xmlns:a16="http://schemas.microsoft.com/office/drawing/2014/main" id="{4C2CF802-0377-4217-A6FE-0C20DF093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667" y="812840"/>
            <a:ext cx="2880985" cy="2880985"/>
          </a:xfrm>
          <a:prstGeom prst="rect">
            <a:avLst/>
          </a:prstGeom>
        </p:spPr>
      </p:pic>
      <p:sp>
        <p:nvSpPr>
          <p:cNvPr id="7" name="מלבן: פינות מעוגלות 6">
            <a:extLst>
              <a:ext uri="{FF2B5EF4-FFF2-40B4-BE49-F238E27FC236}">
                <a16:creationId xmlns:a16="http://schemas.microsoft.com/office/drawing/2014/main" id="{D3C063A3-C3E9-4E5C-AB61-0A6FBB96E54C}"/>
              </a:ext>
            </a:extLst>
          </p:cNvPr>
          <p:cNvSpPr/>
          <p:nvPr/>
        </p:nvSpPr>
        <p:spPr>
          <a:xfrm>
            <a:off x="1779701" y="178685"/>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8" name="מלבן: פינות מעוגלות 7">
            <a:extLst>
              <a:ext uri="{FF2B5EF4-FFF2-40B4-BE49-F238E27FC236}">
                <a16:creationId xmlns:a16="http://schemas.microsoft.com/office/drawing/2014/main" id="{6B222382-C552-421F-80DB-6A2391F20B24}"/>
              </a:ext>
            </a:extLst>
          </p:cNvPr>
          <p:cNvSpPr/>
          <p:nvPr/>
        </p:nvSpPr>
        <p:spPr>
          <a:xfrm>
            <a:off x="4585880" y="193459"/>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Autumn</a:t>
            </a:r>
          </a:p>
        </p:txBody>
      </p:sp>
      <p:sp>
        <p:nvSpPr>
          <p:cNvPr id="10" name="מלבן: פינות מעוגלות 9">
            <a:extLst>
              <a:ext uri="{FF2B5EF4-FFF2-40B4-BE49-F238E27FC236}">
                <a16:creationId xmlns:a16="http://schemas.microsoft.com/office/drawing/2014/main" id="{6F753757-18C2-44E9-9790-6A1765C75806}"/>
              </a:ext>
            </a:extLst>
          </p:cNvPr>
          <p:cNvSpPr/>
          <p:nvPr/>
        </p:nvSpPr>
        <p:spPr>
          <a:xfrm>
            <a:off x="7250120" y="193459"/>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Winter</a:t>
            </a:r>
          </a:p>
        </p:txBody>
      </p:sp>
      <p:sp>
        <p:nvSpPr>
          <p:cNvPr id="11" name="מלבן: פינות מעוגלות 10">
            <a:extLst>
              <a:ext uri="{FF2B5EF4-FFF2-40B4-BE49-F238E27FC236}">
                <a16:creationId xmlns:a16="http://schemas.microsoft.com/office/drawing/2014/main" id="{F2E5A5C2-4C78-4E4B-9021-1303C425FDD5}"/>
              </a:ext>
            </a:extLst>
          </p:cNvPr>
          <p:cNvSpPr/>
          <p:nvPr/>
        </p:nvSpPr>
        <p:spPr>
          <a:xfrm>
            <a:off x="10052918" y="178686"/>
            <a:ext cx="2072640" cy="373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Spring</a:t>
            </a:r>
          </a:p>
        </p:txBody>
      </p:sp>
      <p:pic>
        <p:nvPicPr>
          <p:cNvPr id="12" name="תמונה 11">
            <a:extLst>
              <a:ext uri="{FF2B5EF4-FFF2-40B4-BE49-F238E27FC236}">
                <a16:creationId xmlns:a16="http://schemas.microsoft.com/office/drawing/2014/main" id="{25653C82-67E8-40EC-A832-69E9523AE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707" y="3859241"/>
            <a:ext cx="2880985" cy="2880985"/>
          </a:xfrm>
          <a:prstGeom prst="rect">
            <a:avLst/>
          </a:prstGeom>
        </p:spPr>
      </p:pic>
      <p:pic>
        <p:nvPicPr>
          <p:cNvPr id="14" name="תמונה 13">
            <a:extLst>
              <a:ext uri="{FF2B5EF4-FFF2-40B4-BE49-F238E27FC236}">
                <a16:creationId xmlns:a16="http://schemas.microsoft.com/office/drawing/2014/main" id="{60347EDE-98A4-4EFA-8FA7-4BA3CFDFA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061" y="708338"/>
            <a:ext cx="2880985" cy="2880985"/>
          </a:xfrm>
          <a:prstGeom prst="rect">
            <a:avLst/>
          </a:prstGeom>
        </p:spPr>
      </p:pic>
      <p:pic>
        <p:nvPicPr>
          <p:cNvPr id="16" name="תמונה 15">
            <a:extLst>
              <a:ext uri="{FF2B5EF4-FFF2-40B4-BE49-F238E27FC236}">
                <a16:creationId xmlns:a16="http://schemas.microsoft.com/office/drawing/2014/main" id="{4E9B5057-9958-4897-9178-F89399512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061" y="3859241"/>
            <a:ext cx="2880985" cy="2880985"/>
          </a:xfrm>
          <a:prstGeom prst="rect">
            <a:avLst/>
          </a:prstGeom>
        </p:spPr>
      </p:pic>
      <p:sp>
        <p:nvSpPr>
          <p:cNvPr id="17" name="מלבן: פינות מעוגלות 16">
            <a:extLst>
              <a:ext uri="{FF2B5EF4-FFF2-40B4-BE49-F238E27FC236}">
                <a16:creationId xmlns:a16="http://schemas.microsoft.com/office/drawing/2014/main" id="{13FF5FCB-CED4-4B14-B0CF-3904C1E91CBA}"/>
              </a:ext>
            </a:extLst>
          </p:cNvPr>
          <p:cNvSpPr/>
          <p:nvPr/>
        </p:nvSpPr>
        <p:spPr>
          <a:xfrm>
            <a:off x="0" y="4880202"/>
            <a:ext cx="853440" cy="3586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a:t>
            </a:r>
          </a:p>
        </p:txBody>
      </p:sp>
      <p:pic>
        <p:nvPicPr>
          <p:cNvPr id="19" name="תמונה 18">
            <a:extLst>
              <a:ext uri="{FF2B5EF4-FFF2-40B4-BE49-F238E27FC236}">
                <a16:creationId xmlns:a16="http://schemas.microsoft.com/office/drawing/2014/main" id="{0A9EA12F-BF91-4A32-B609-57314DF92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0120" y="812840"/>
            <a:ext cx="2880985" cy="2880985"/>
          </a:xfrm>
          <a:prstGeom prst="rect">
            <a:avLst/>
          </a:prstGeom>
        </p:spPr>
      </p:pic>
      <p:pic>
        <p:nvPicPr>
          <p:cNvPr id="21" name="תמונה 20">
            <a:extLst>
              <a:ext uri="{FF2B5EF4-FFF2-40B4-BE49-F238E27FC236}">
                <a16:creationId xmlns:a16="http://schemas.microsoft.com/office/drawing/2014/main" id="{608CFAEA-DAA5-41D4-8834-D9BD2AD14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0120" y="3980417"/>
            <a:ext cx="2880985" cy="2880985"/>
          </a:xfrm>
          <a:prstGeom prst="rect">
            <a:avLst/>
          </a:prstGeom>
        </p:spPr>
      </p:pic>
    </p:spTree>
    <p:extLst>
      <p:ext uri="{BB962C8B-B14F-4D97-AF65-F5344CB8AC3E}">
        <p14:creationId xmlns:p14="http://schemas.microsoft.com/office/powerpoint/2010/main" val="30676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F6514F-8447-4807-BAB9-7DAB69C31748}"/>
              </a:ext>
            </a:extLst>
          </p:cNvPr>
          <p:cNvSpPr>
            <a:spLocks noGrp="1"/>
          </p:cNvSpPr>
          <p:nvPr>
            <p:ph type="title"/>
          </p:nvPr>
        </p:nvSpPr>
        <p:spPr/>
        <p:txBody>
          <a:bodyPr/>
          <a:lstStyle/>
          <a:p>
            <a:r>
              <a:rPr lang="en-US" dirty="0"/>
              <a:t>Statistics - Seasons</a:t>
            </a:r>
          </a:p>
        </p:txBody>
      </p:sp>
      <p:pic>
        <p:nvPicPr>
          <p:cNvPr id="5" name="תמונה 4">
            <a:extLst>
              <a:ext uri="{FF2B5EF4-FFF2-40B4-BE49-F238E27FC236}">
                <a16:creationId xmlns:a16="http://schemas.microsoft.com/office/drawing/2014/main" id="{D17238AD-701D-40C6-AD19-C8EC9A023F78}"/>
              </a:ext>
            </a:extLst>
          </p:cNvPr>
          <p:cNvPicPr>
            <a:picLocks noChangeAspect="1"/>
          </p:cNvPicPr>
          <p:nvPr/>
        </p:nvPicPr>
        <p:blipFill>
          <a:blip r:embed="rId3"/>
          <a:stretch>
            <a:fillRect/>
          </a:stretch>
        </p:blipFill>
        <p:spPr>
          <a:xfrm>
            <a:off x="0" y="2510164"/>
            <a:ext cx="3591426" cy="1028844"/>
          </a:xfrm>
          <a:prstGeom prst="rect">
            <a:avLst/>
          </a:prstGeom>
        </p:spPr>
      </p:pic>
      <p:pic>
        <p:nvPicPr>
          <p:cNvPr id="7" name="תמונה 6">
            <a:extLst>
              <a:ext uri="{FF2B5EF4-FFF2-40B4-BE49-F238E27FC236}">
                <a16:creationId xmlns:a16="http://schemas.microsoft.com/office/drawing/2014/main" id="{92F9EBEA-DF17-4BAE-B082-C31804607691}"/>
              </a:ext>
            </a:extLst>
          </p:cNvPr>
          <p:cNvPicPr>
            <a:picLocks noChangeAspect="1"/>
          </p:cNvPicPr>
          <p:nvPr/>
        </p:nvPicPr>
        <p:blipFill>
          <a:blip r:embed="rId4"/>
          <a:stretch>
            <a:fillRect/>
          </a:stretch>
        </p:blipFill>
        <p:spPr>
          <a:xfrm>
            <a:off x="3591426" y="2510164"/>
            <a:ext cx="1851918" cy="1028844"/>
          </a:xfrm>
          <a:prstGeom prst="rect">
            <a:avLst/>
          </a:prstGeom>
        </p:spPr>
      </p:pic>
      <p:pic>
        <p:nvPicPr>
          <p:cNvPr id="9" name="תמונה 8">
            <a:extLst>
              <a:ext uri="{FF2B5EF4-FFF2-40B4-BE49-F238E27FC236}">
                <a16:creationId xmlns:a16="http://schemas.microsoft.com/office/drawing/2014/main" id="{7A14C224-BD5B-463F-B269-5220C45E43EC}"/>
              </a:ext>
            </a:extLst>
          </p:cNvPr>
          <p:cNvPicPr>
            <a:picLocks noChangeAspect="1"/>
          </p:cNvPicPr>
          <p:nvPr/>
        </p:nvPicPr>
        <p:blipFill>
          <a:blip r:embed="rId5"/>
          <a:stretch>
            <a:fillRect/>
          </a:stretch>
        </p:blipFill>
        <p:spPr>
          <a:xfrm>
            <a:off x="0" y="3621161"/>
            <a:ext cx="5029902" cy="2934109"/>
          </a:xfrm>
          <a:prstGeom prst="rect">
            <a:avLst/>
          </a:prstGeom>
        </p:spPr>
      </p:pic>
      <p:pic>
        <p:nvPicPr>
          <p:cNvPr id="13" name="תמונה 12">
            <a:extLst>
              <a:ext uri="{FF2B5EF4-FFF2-40B4-BE49-F238E27FC236}">
                <a16:creationId xmlns:a16="http://schemas.microsoft.com/office/drawing/2014/main" id="{09BB9321-9936-44AB-AD73-7C776E2D3155}"/>
              </a:ext>
            </a:extLst>
          </p:cNvPr>
          <p:cNvPicPr>
            <a:picLocks noChangeAspect="1"/>
          </p:cNvPicPr>
          <p:nvPr/>
        </p:nvPicPr>
        <p:blipFill>
          <a:blip r:embed="rId6"/>
          <a:stretch>
            <a:fillRect/>
          </a:stretch>
        </p:blipFill>
        <p:spPr>
          <a:xfrm>
            <a:off x="10623625" y="2936560"/>
            <a:ext cx="1533739" cy="819264"/>
          </a:xfrm>
          <a:prstGeom prst="rect">
            <a:avLst/>
          </a:prstGeom>
        </p:spPr>
      </p:pic>
      <p:pic>
        <p:nvPicPr>
          <p:cNvPr id="15" name="תמונה 14">
            <a:extLst>
              <a:ext uri="{FF2B5EF4-FFF2-40B4-BE49-F238E27FC236}">
                <a16:creationId xmlns:a16="http://schemas.microsoft.com/office/drawing/2014/main" id="{35BDC38C-AFAC-4F1D-8E78-9A151464720D}"/>
              </a:ext>
            </a:extLst>
          </p:cNvPr>
          <p:cNvPicPr>
            <a:picLocks noChangeAspect="1"/>
          </p:cNvPicPr>
          <p:nvPr/>
        </p:nvPicPr>
        <p:blipFill>
          <a:blip r:embed="rId7"/>
          <a:stretch>
            <a:fillRect/>
          </a:stretch>
        </p:blipFill>
        <p:spPr>
          <a:xfrm>
            <a:off x="7098883" y="3790694"/>
            <a:ext cx="5058481" cy="2781688"/>
          </a:xfrm>
          <a:prstGeom prst="rect">
            <a:avLst/>
          </a:prstGeom>
        </p:spPr>
      </p:pic>
      <p:pic>
        <p:nvPicPr>
          <p:cNvPr id="17" name="תמונה 16">
            <a:extLst>
              <a:ext uri="{FF2B5EF4-FFF2-40B4-BE49-F238E27FC236}">
                <a16:creationId xmlns:a16="http://schemas.microsoft.com/office/drawing/2014/main" id="{1D9DD189-D8E6-4075-BA55-D9D17504173C}"/>
              </a:ext>
            </a:extLst>
          </p:cNvPr>
          <p:cNvPicPr>
            <a:picLocks noChangeAspect="1"/>
          </p:cNvPicPr>
          <p:nvPr/>
        </p:nvPicPr>
        <p:blipFill>
          <a:blip r:embed="rId8"/>
          <a:stretch>
            <a:fillRect/>
          </a:stretch>
        </p:blipFill>
        <p:spPr>
          <a:xfrm>
            <a:off x="7162100" y="2555124"/>
            <a:ext cx="3572374" cy="1247949"/>
          </a:xfrm>
          <a:prstGeom prst="rect">
            <a:avLst/>
          </a:prstGeom>
        </p:spPr>
      </p:pic>
      <p:sp>
        <p:nvSpPr>
          <p:cNvPr id="18" name="מלבן: פינות מעוגלות 17">
            <a:extLst>
              <a:ext uri="{FF2B5EF4-FFF2-40B4-BE49-F238E27FC236}">
                <a16:creationId xmlns:a16="http://schemas.microsoft.com/office/drawing/2014/main" id="{8D23496E-69B6-40A2-8AAE-047BBD3B559A}"/>
              </a:ext>
            </a:extLst>
          </p:cNvPr>
          <p:cNvSpPr/>
          <p:nvPr/>
        </p:nvSpPr>
        <p:spPr>
          <a:xfrm>
            <a:off x="8603673" y="1690688"/>
            <a:ext cx="2473036" cy="819264"/>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RH in</a:t>
            </a:r>
          </a:p>
        </p:txBody>
      </p:sp>
      <p:sp>
        <p:nvSpPr>
          <p:cNvPr id="19" name="מלבן: פינות מעוגלות 18">
            <a:extLst>
              <a:ext uri="{FF2B5EF4-FFF2-40B4-BE49-F238E27FC236}">
                <a16:creationId xmlns:a16="http://schemas.microsoft.com/office/drawing/2014/main" id="{13199013-1709-48A2-812F-0CC1BA1CAC2E}"/>
              </a:ext>
            </a:extLst>
          </p:cNvPr>
          <p:cNvSpPr/>
          <p:nvPr/>
        </p:nvSpPr>
        <p:spPr>
          <a:xfrm>
            <a:off x="1278433" y="1608747"/>
            <a:ext cx="2473036" cy="819264"/>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Temp in</a:t>
            </a:r>
          </a:p>
        </p:txBody>
      </p:sp>
    </p:spTree>
    <p:extLst>
      <p:ext uri="{BB962C8B-B14F-4D97-AF65-F5344CB8AC3E}">
        <p14:creationId xmlns:p14="http://schemas.microsoft.com/office/powerpoint/2010/main" val="302984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23290</TotalTime>
  <Words>733</Words>
  <Application>Microsoft Office PowerPoint</Application>
  <PresentationFormat>מסך רחב</PresentationFormat>
  <Paragraphs>122</Paragraphs>
  <Slides>35</Slides>
  <Notes>18</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35</vt:i4>
      </vt:variant>
    </vt:vector>
  </HeadingPairs>
  <TitlesOfParts>
    <vt:vector size="40" baseType="lpstr">
      <vt:lpstr>Arial</vt:lpstr>
      <vt:lpstr>Calibri</vt:lpstr>
      <vt:lpstr>Calibri Light</vt:lpstr>
      <vt:lpstr>Courier New</vt:lpstr>
      <vt:lpstr>Office Theme</vt:lpstr>
      <vt:lpstr>Temperature &amp; RH results</vt:lpstr>
      <vt:lpstr>Time series</vt:lpstr>
      <vt:lpstr>Time series – clean data</vt:lpstr>
      <vt:lpstr>Seasons</vt:lpstr>
      <vt:lpstr>מצגת של PowerPoint‏</vt:lpstr>
      <vt:lpstr>מצגת של PowerPoint‏</vt:lpstr>
      <vt:lpstr>מצגת של PowerPoint‏</vt:lpstr>
      <vt:lpstr>מצגת של PowerPoint‏</vt:lpstr>
      <vt:lpstr>Statistics - Seasons</vt:lpstr>
      <vt:lpstr>Daytime differences</vt:lpstr>
      <vt:lpstr>Daytime differences</vt:lpstr>
      <vt:lpstr>Daytime differences</vt:lpstr>
      <vt:lpstr>Daytime differences</vt:lpstr>
      <vt:lpstr>Daytime Statistics – All pairs significant</vt:lpstr>
      <vt:lpstr>Conclusions</vt:lpstr>
      <vt:lpstr>AC &amp; Plants effect</vt:lpstr>
      <vt:lpstr>AC &amp; Plants effect</vt:lpstr>
      <vt:lpstr>AC effect</vt:lpstr>
      <vt:lpstr>AC statistics  - RH not significant</vt:lpstr>
      <vt:lpstr>AC effect</vt:lpstr>
      <vt:lpstr>AC effect</vt:lpstr>
      <vt:lpstr>With Vs without Air Circ RH t test</vt:lpstr>
      <vt:lpstr>AC effect – Just days!</vt:lpstr>
      <vt:lpstr>AC effect – Just days!</vt:lpstr>
      <vt:lpstr>RH – just days</vt:lpstr>
      <vt:lpstr>RH – just nights</vt:lpstr>
      <vt:lpstr>Conclusions</vt:lpstr>
      <vt:lpstr>Temperature</vt:lpstr>
      <vt:lpstr>מצגת של PowerPoint‏</vt:lpstr>
      <vt:lpstr>RH – outside &amp; inside</vt:lpstr>
      <vt:lpstr>RH - profile</vt:lpstr>
      <vt:lpstr>מצגת של PowerPoint‏</vt:lpstr>
      <vt:lpstr>Temp/RH in Summer </vt:lpstr>
      <vt:lpstr>Temp/RH in Autumn </vt:lpstr>
      <vt:lpstr>Comfort Zones: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&amp; RH results</dc:title>
  <dc:creator>User</dc:creator>
  <cp:lastModifiedBy>Yehuda Yungshtein</cp:lastModifiedBy>
  <cp:revision>49</cp:revision>
  <dcterms:created xsi:type="dcterms:W3CDTF">2021-12-07T08:14:14Z</dcterms:created>
  <dcterms:modified xsi:type="dcterms:W3CDTF">2022-06-29T15:42:54Z</dcterms:modified>
</cp:coreProperties>
</file>